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0" r:id="rId2"/>
    <p:sldId id="2835" r:id="rId3"/>
    <p:sldId id="2838" r:id="rId4"/>
    <p:sldId id="2839" r:id="rId5"/>
    <p:sldId id="2841" r:id="rId6"/>
    <p:sldId id="2849" r:id="rId7"/>
    <p:sldId id="2848" r:id="rId8"/>
    <p:sldId id="2840" r:id="rId9"/>
    <p:sldId id="2853" r:id="rId10"/>
    <p:sldId id="2852" r:id="rId11"/>
    <p:sldId id="2850" r:id="rId12"/>
    <p:sldId id="2515" r:id="rId13"/>
    <p:sldId id="2836"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4104" autoAdjust="0"/>
  </p:normalViewPr>
  <p:slideViewPr>
    <p:cSldViewPr snapToGrid="0">
      <p:cViewPr>
        <p:scale>
          <a:sx n="96" d="100"/>
          <a:sy n="96" d="100"/>
        </p:scale>
        <p:origin x="324" y="4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09E58-C66B-40E7-B12D-FFA8B807154D}" type="doc">
      <dgm:prSet loTypeId="urn:microsoft.com/office/officeart/2005/8/layout/hProcess9" loCatId="process" qsTypeId="urn:microsoft.com/office/officeart/2005/8/quickstyle/simple1" qsCatId="simple" csTypeId="urn:microsoft.com/office/officeart/2005/8/colors/accent1_2" csCatId="accent1" phldr="1"/>
      <dgm:spPr/>
    </dgm:pt>
    <dgm:pt modelId="{E7610331-D8C8-452B-8D78-398E27AF1794}">
      <dgm:prSet phldrT="[Text]"/>
      <dgm:spPr>
        <a:solidFill>
          <a:srgbClr val="00B050"/>
        </a:solidFill>
      </dgm:spPr>
      <dgm:t>
        <a:bodyPr/>
        <a:lstStyle/>
        <a:p>
          <a:r>
            <a:rPr lang="en-US" dirty="0"/>
            <a:t>Final Vulnerability Assessment</a:t>
          </a:r>
        </a:p>
      </dgm:t>
    </dgm:pt>
    <dgm:pt modelId="{1701EE8A-8A2C-4D32-9B36-424AF63A7BA6}" type="parTrans" cxnId="{99B5BDA0-E017-4987-A351-9D4739BBEBC4}">
      <dgm:prSet/>
      <dgm:spPr/>
      <dgm:t>
        <a:bodyPr/>
        <a:lstStyle/>
        <a:p>
          <a:endParaRPr lang="en-US"/>
        </a:p>
      </dgm:t>
    </dgm:pt>
    <dgm:pt modelId="{784BBE5D-0735-4D6E-90FB-7D95AC42BC73}" type="sibTrans" cxnId="{99B5BDA0-E017-4987-A351-9D4739BBEBC4}">
      <dgm:prSet/>
      <dgm:spPr/>
      <dgm:t>
        <a:bodyPr/>
        <a:lstStyle/>
        <a:p>
          <a:endParaRPr lang="en-US"/>
        </a:p>
      </dgm:t>
    </dgm:pt>
    <dgm:pt modelId="{3F8D54AE-D8E7-4B97-BE5B-3D653F29C9AB}">
      <dgm:prSet phldrT="[Text]"/>
      <dgm:spPr>
        <a:solidFill>
          <a:schemeClr val="accent4"/>
        </a:solidFill>
      </dgm:spPr>
      <dgm:t>
        <a:bodyPr/>
        <a:lstStyle/>
        <a:p>
          <a:r>
            <a:rPr lang="en-US" dirty="0"/>
            <a:t>Adaptation Action Plan</a:t>
          </a:r>
        </a:p>
      </dgm:t>
    </dgm:pt>
    <dgm:pt modelId="{83EB2E2D-32BD-4FC1-9722-07BAC70136D1}" type="parTrans" cxnId="{29D9D0EE-E2A5-4543-AF6B-DBB952A4F5B9}">
      <dgm:prSet/>
      <dgm:spPr/>
      <dgm:t>
        <a:bodyPr/>
        <a:lstStyle/>
        <a:p>
          <a:endParaRPr lang="en-US"/>
        </a:p>
      </dgm:t>
    </dgm:pt>
    <dgm:pt modelId="{A62ED236-B19A-4DDE-8BAE-06F0E84C6176}" type="sibTrans" cxnId="{29D9D0EE-E2A5-4543-AF6B-DBB952A4F5B9}">
      <dgm:prSet/>
      <dgm:spPr/>
      <dgm:t>
        <a:bodyPr/>
        <a:lstStyle/>
        <a:p>
          <a:endParaRPr lang="en-US"/>
        </a:p>
      </dgm:t>
    </dgm:pt>
    <dgm:pt modelId="{2F8A534B-0528-4737-A8FF-8B1D2EE3FE44}">
      <dgm:prSet phldrT="[Text]"/>
      <dgm:spPr/>
      <dgm:t>
        <a:bodyPr/>
        <a:lstStyle/>
        <a:p>
          <a:r>
            <a:rPr lang="en-US" dirty="0"/>
            <a:t>Implement Adaptation Projects</a:t>
          </a:r>
        </a:p>
      </dgm:t>
    </dgm:pt>
    <dgm:pt modelId="{29E96D23-E5F0-4F96-B9CC-6CBC2DC09D75}" type="parTrans" cxnId="{8A547062-00EA-4381-801C-3D5C697E2D4F}">
      <dgm:prSet/>
      <dgm:spPr/>
      <dgm:t>
        <a:bodyPr/>
        <a:lstStyle/>
        <a:p>
          <a:endParaRPr lang="en-US"/>
        </a:p>
      </dgm:t>
    </dgm:pt>
    <dgm:pt modelId="{716103E3-A122-4C59-9823-E52CBD1C393C}" type="sibTrans" cxnId="{8A547062-00EA-4381-801C-3D5C697E2D4F}">
      <dgm:prSet/>
      <dgm:spPr/>
      <dgm:t>
        <a:bodyPr/>
        <a:lstStyle/>
        <a:p>
          <a:endParaRPr lang="en-US"/>
        </a:p>
      </dgm:t>
    </dgm:pt>
    <dgm:pt modelId="{5B862647-FC00-4600-9BE3-2FDD5B8CBFCB}" type="pres">
      <dgm:prSet presAssocID="{2E809E58-C66B-40E7-B12D-FFA8B807154D}" presName="CompostProcess" presStyleCnt="0">
        <dgm:presLayoutVars>
          <dgm:dir/>
          <dgm:resizeHandles val="exact"/>
        </dgm:presLayoutVars>
      </dgm:prSet>
      <dgm:spPr/>
    </dgm:pt>
    <dgm:pt modelId="{9B132115-91F5-40E9-94EB-6DE6947FE923}" type="pres">
      <dgm:prSet presAssocID="{2E809E58-C66B-40E7-B12D-FFA8B807154D}" presName="arrow" presStyleLbl="bgShp" presStyleIdx="0" presStyleCnt="1"/>
      <dgm:spPr/>
    </dgm:pt>
    <dgm:pt modelId="{5AE86BB2-1D9D-4A6B-9E0B-2D17CE6E4015}" type="pres">
      <dgm:prSet presAssocID="{2E809E58-C66B-40E7-B12D-FFA8B807154D}" presName="linearProcess" presStyleCnt="0"/>
      <dgm:spPr/>
    </dgm:pt>
    <dgm:pt modelId="{3FB99F24-1CF0-484C-A3D5-53186F4B59F4}" type="pres">
      <dgm:prSet presAssocID="{E7610331-D8C8-452B-8D78-398E27AF1794}" presName="textNode" presStyleLbl="node1" presStyleIdx="0" presStyleCnt="3">
        <dgm:presLayoutVars>
          <dgm:bulletEnabled val="1"/>
        </dgm:presLayoutVars>
      </dgm:prSet>
      <dgm:spPr/>
    </dgm:pt>
    <dgm:pt modelId="{B60F5B68-C3F8-4683-BF8D-CBBF7192EB7F}" type="pres">
      <dgm:prSet presAssocID="{784BBE5D-0735-4D6E-90FB-7D95AC42BC73}" presName="sibTrans" presStyleCnt="0"/>
      <dgm:spPr/>
    </dgm:pt>
    <dgm:pt modelId="{FF0F1578-9CF5-4853-8F9E-2A36BF647789}" type="pres">
      <dgm:prSet presAssocID="{3F8D54AE-D8E7-4B97-BE5B-3D653F29C9AB}" presName="textNode" presStyleLbl="node1" presStyleIdx="1" presStyleCnt="3">
        <dgm:presLayoutVars>
          <dgm:bulletEnabled val="1"/>
        </dgm:presLayoutVars>
      </dgm:prSet>
      <dgm:spPr/>
    </dgm:pt>
    <dgm:pt modelId="{640E6CD8-BF92-431C-ABC4-240B07482D44}" type="pres">
      <dgm:prSet presAssocID="{A62ED236-B19A-4DDE-8BAE-06F0E84C6176}" presName="sibTrans" presStyleCnt="0"/>
      <dgm:spPr/>
    </dgm:pt>
    <dgm:pt modelId="{00EF79ED-EDEB-441F-950F-821E7F536B3A}" type="pres">
      <dgm:prSet presAssocID="{2F8A534B-0528-4737-A8FF-8B1D2EE3FE44}" presName="textNode" presStyleLbl="node1" presStyleIdx="2" presStyleCnt="3">
        <dgm:presLayoutVars>
          <dgm:bulletEnabled val="1"/>
        </dgm:presLayoutVars>
      </dgm:prSet>
      <dgm:spPr/>
    </dgm:pt>
  </dgm:ptLst>
  <dgm:cxnLst>
    <dgm:cxn modelId="{C541D40D-DA98-4F13-A725-270C30A9153D}" type="presOf" srcId="{E7610331-D8C8-452B-8D78-398E27AF1794}" destId="{3FB99F24-1CF0-484C-A3D5-53186F4B59F4}" srcOrd="0" destOrd="0" presId="urn:microsoft.com/office/officeart/2005/8/layout/hProcess9"/>
    <dgm:cxn modelId="{8A547062-00EA-4381-801C-3D5C697E2D4F}" srcId="{2E809E58-C66B-40E7-B12D-FFA8B807154D}" destId="{2F8A534B-0528-4737-A8FF-8B1D2EE3FE44}" srcOrd="2" destOrd="0" parTransId="{29E96D23-E5F0-4F96-B9CC-6CBC2DC09D75}" sibTransId="{716103E3-A122-4C59-9823-E52CBD1C393C}"/>
    <dgm:cxn modelId="{99B5BDA0-E017-4987-A351-9D4739BBEBC4}" srcId="{2E809E58-C66B-40E7-B12D-FFA8B807154D}" destId="{E7610331-D8C8-452B-8D78-398E27AF1794}" srcOrd="0" destOrd="0" parTransId="{1701EE8A-8A2C-4D32-9B36-424AF63A7BA6}" sibTransId="{784BBE5D-0735-4D6E-90FB-7D95AC42BC73}"/>
    <dgm:cxn modelId="{ACC394AB-37D8-41EC-BD20-54F71D5C23FF}" type="presOf" srcId="{3F8D54AE-D8E7-4B97-BE5B-3D653F29C9AB}" destId="{FF0F1578-9CF5-4853-8F9E-2A36BF647789}" srcOrd="0" destOrd="0" presId="urn:microsoft.com/office/officeart/2005/8/layout/hProcess9"/>
    <dgm:cxn modelId="{595E7EC4-4B26-420C-9D84-B29592F0CDE2}" type="presOf" srcId="{2E809E58-C66B-40E7-B12D-FFA8B807154D}" destId="{5B862647-FC00-4600-9BE3-2FDD5B8CBFCB}" srcOrd="0" destOrd="0" presId="urn:microsoft.com/office/officeart/2005/8/layout/hProcess9"/>
    <dgm:cxn modelId="{29D9D0EE-E2A5-4543-AF6B-DBB952A4F5B9}" srcId="{2E809E58-C66B-40E7-B12D-FFA8B807154D}" destId="{3F8D54AE-D8E7-4B97-BE5B-3D653F29C9AB}" srcOrd="1" destOrd="0" parTransId="{83EB2E2D-32BD-4FC1-9722-07BAC70136D1}" sibTransId="{A62ED236-B19A-4DDE-8BAE-06F0E84C6176}"/>
    <dgm:cxn modelId="{8B65D2FB-347E-44C1-A0F9-0538EF902EAE}" type="presOf" srcId="{2F8A534B-0528-4737-A8FF-8B1D2EE3FE44}" destId="{00EF79ED-EDEB-441F-950F-821E7F536B3A}" srcOrd="0" destOrd="0" presId="urn:microsoft.com/office/officeart/2005/8/layout/hProcess9"/>
    <dgm:cxn modelId="{EF0AF241-1EEA-4F8A-B3E0-64023440AC98}" type="presParOf" srcId="{5B862647-FC00-4600-9BE3-2FDD5B8CBFCB}" destId="{9B132115-91F5-40E9-94EB-6DE6947FE923}" srcOrd="0" destOrd="0" presId="urn:microsoft.com/office/officeart/2005/8/layout/hProcess9"/>
    <dgm:cxn modelId="{596C2198-15E6-4A17-9D2C-AA6F2EB2BC5A}" type="presParOf" srcId="{5B862647-FC00-4600-9BE3-2FDD5B8CBFCB}" destId="{5AE86BB2-1D9D-4A6B-9E0B-2D17CE6E4015}" srcOrd="1" destOrd="0" presId="urn:microsoft.com/office/officeart/2005/8/layout/hProcess9"/>
    <dgm:cxn modelId="{A8234D90-BF73-4F39-AD48-8697A2D25852}" type="presParOf" srcId="{5AE86BB2-1D9D-4A6B-9E0B-2D17CE6E4015}" destId="{3FB99F24-1CF0-484C-A3D5-53186F4B59F4}" srcOrd="0" destOrd="0" presId="urn:microsoft.com/office/officeart/2005/8/layout/hProcess9"/>
    <dgm:cxn modelId="{C101C452-96DF-4063-B5F3-81B93F0F0263}" type="presParOf" srcId="{5AE86BB2-1D9D-4A6B-9E0B-2D17CE6E4015}" destId="{B60F5B68-C3F8-4683-BF8D-CBBF7192EB7F}" srcOrd="1" destOrd="0" presId="urn:microsoft.com/office/officeart/2005/8/layout/hProcess9"/>
    <dgm:cxn modelId="{A3CE615B-F33F-4861-8B18-D34365FE2845}" type="presParOf" srcId="{5AE86BB2-1D9D-4A6B-9E0B-2D17CE6E4015}" destId="{FF0F1578-9CF5-4853-8F9E-2A36BF647789}" srcOrd="2" destOrd="0" presId="urn:microsoft.com/office/officeart/2005/8/layout/hProcess9"/>
    <dgm:cxn modelId="{20A4D777-FC2B-4EE8-8192-0AB4C0501A70}" type="presParOf" srcId="{5AE86BB2-1D9D-4A6B-9E0B-2D17CE6E4015}" destId="{640E6CD8-BF92-431C-ABC4-240B07482D44}" srcOrd="3" destOrd="0" presId="urn:microsoft.com/office/officeart/2005/8/layout/hProcess9"/>
    <dgm:cxn modelId="{BC5A1F9D-6489-4B4A-88C1-3B910C923F30}" type="presParOf" srcId="{5AE86BB2-1D9D-4A6B-9E0B-2D17CE6E4015}" destId="{00EF79ED-EDEB-441F-950F-821E7F536B3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32115-91F5-40E9-94EB-6DE6947FE923}">
      <dsp:nvSpPr>
        <dsp:cNvPr id="0" name=""/>
        <dsp:cNvSpPr/>
      </dsp:nvSpPr>
      <dsp:spPr>
        <a:xfrm>
          <a:off x="534175" y="0"/>
          <a:ext cx="6053985" cy="29822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99F24-1CF0-484C-A3D5-53186F4B59F4}">
      <dsp:nvSpPr>
        <dsp:cNvPr id="0" name=""/>
        <dsp:cNvSpPr/>
      </dsp:nvSpPr>
      <dsp:spPr>
        <a:xfrm>
          <a:off x="241352" y="894662"/>
          <a:ext cx="2136700" cy="1192883"/>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Final Vulnerability Assessment</a:t>
          </a:r>
        </a:p>
      </dsp:txBody>
      <dsp:txXfrm>
        <a:off x="299584" y="952894"/>
        <a:ext cx="2020236" cy="1076419"/>
      </dsp:txXfrm>
    </dsp:sp>
    <dsp:sp modelId="{FF0F1578-9CF5-4853-8F9E-2A36BF647789}">
      <dsp:nvSpPr>
        <dsp:cNvPr id="0" name=""/>
        <dsp:cNvSpPr/>
      </dsp:nvSpPr>
      <dsp:spPr>
        <a:xfrm>
          <a:off x="2492817" y="894662"/>
          <a:ext cx="2136700" cy="1192883"/>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Adaptation Action Plan</a:t>
          </a:r>
        </a:p>
      </dsp:txBody>
      <dsp:txXfrm>
        <a:off x="2551049" y="952894"/>
        <a:ext cx="2020236" cy="1076419"/>
      </dsp:txXfrm>
    </dsp:sp>
    <dsp:sp modelId="{00EF79ED-EDEB-441F-950F-821E7F536B3A}">
      <dsp:nvSpPr>
        <dsp:cNvPr id="0" name=""/>
        <dsp:cNvSpPr/>
      </dsp:nvSpPr>
      <dsp:spPr>
        <a:xfrm>
          <a:off x="4744282" y="894662"/>
          <a:ext cx="2136700" cy="11928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Implement Adaptation Projects</a:t>
          </a:r>
        </a:p>
      </dsp:txBody>
      <dsp:txXfrm>
        <a:off x="4802514" y="952894"/>
        <a:ext cx="2020236" cy="10764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BCFE8C5-B59C-4CB7-92E8-5FB37F655543}" type="datetimeFigureOut">
              <a:rPr lang="en-US" smtClean="0"/>
              <a:t>5/12/2025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74437E-965F-45C9-A289-F898AF708718}" type="slidenum">
              <a:rPr lang="en-US" smtClean="0"/>
              <a:t>‹#›</a:t>
            </a:fld>
            <a:endParaRPr lang="en-US"/>
          </a:p>
        </p:txBody>
      </p:sp>
    </p:spTree>
    <p:extLst>
      <p:ext uri="{BB962C8B-B14F-4D97-AF65-F5344CB8AC3E}">
        <p14:creationId xmlns:p14="http://schemas.microsoft.com/office/powerpoint/2010/main" val="305816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4437E-965F-45C9-A289-F898AF708718}" type="slidenum">
              <a:rPr lang="en-US" smtClean="0"/>
              <a:t>2</a:t>
            </a:fld>
            <a:endParaRPr lang="en-US"/>
          </a:p>
        </p:txBody>
      </p:sp>
    </p:spTree>
    <p:extLst>
      <p:ext uri="{BB962C8B-B14F-4D97-AF65-F5344CB8AC3E}">
        <p14:creationId xmlns:p14="http://schemas.microsoft.com/office/powerpoint/2010/main" val="1725107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has received funding through the Resilient Florida Program to create an Adaptation Action Plan.</a:t>
            </a:r>
          </a:p>
          <a:p>
            <a:r>
              <a:rPr lang="en-US" dirty="0"/>
              <a:t>The plan will prioritize projects that address the flood risks identified in this study, with cost-benefit analysis, funding strategies, and an implementation roadmap.</a:t>
            </a:r>
          </a:p>
          <a:p>
            <a:r>
              <a:rPr lang="en-US" dirty="0"/>
              <a:t>We also recommend further evaluating vulnerable critical assets to identify specific protection needs.</a:t>
            </a:r>
          </a:p>
          <a:p>
            <a:endParaRPr lang="en-US" dirty="0"/>
          </a:p>
        </p:txBody>
      </p:sp>
      <p:sp>
        <p:nvSpPr>
          <p:cNvPr id="4" name="Slide Number Placeholder 3"/>
          <p:cNvSpPr>
            <a:spLocks noGrp="1"/>
          </p:cNvSpPr>
          <p:nvPr>
            <p:ph type="sldNum" sz="quarter" idx="5"/>
          </p:nvPr>
        </p:nvSpPr>
        <p:spPr/>
        <p:txBody>
          <a:bodyPr/>
          <a:lstStyle/>
          <a:p>
            <a:fld id="{E474437E-965F-45C9-A289-F898AF708718}" type="slidenum">
              <a:rPr lang="en-US" smtClean="0"/>
              <a:t>12</a:t>
            </a:fld>
            <a:endParaRPr lang="en-US"/>
          </a:p>
        </p:txBody>
      </p:sp>
    </p:spTree>
    <p:extLst>
      <p:ext uri="{BB962C8B-B14F-4D97-AF65-F5344CB8AC3E}">
        <p14:creationId xmlns:p14="http://schemas.microsoft.com/office/powerpoint/2010/main" val="2824038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VA report includes detailed findings, methodology, and the updated stormwater model.</a:t>
            </a:r>
          </a:p>
          <a:p>
            <a:r>
              <a:rPr lang="en-US" dirty="0"/>
              <a:t>We’ve also provided GIS data and documentation for the online map tool.</a:t>
            </a:r>
          </a:p>
          <a:p>
            <a:r>
              <a:rPr lang="en-US" dirty="0"/>
              <a:t>Happy to answer any questions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474437E-965F-45C9-A289-F898AF708718}" type="slidenum">
              <a:rPr lang="en-US" smtClean="0"/>
              <a:t>13</a:t>
            </a:fld>
            <a:endParaRPr lang="en-US"/>
          </a:p>
        </p:txBody>
      </p:sp>
    </p:spTree>
    <p:extLst>
      <p:ext uri="{BB962C8B-B14F-4D97-AF65-F5344CB8AC3E}">
        <p14:creationId xmlns:p14="http://schemas.microsoft.com/office/powerpoint/2010/main" val="354784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includes detailed analysis of critical assets, transportation systems, neighborhoods, and disadvantaged communities.”</a:t>
            </a:r>
          </a:p>
          <a:p>
            <a:r>
              <a:rPr lang="en-US" dirty="0"/>
              <a:t>This project was funded through the Resilient Florida Grant Program, established by state law in 2021 and managed by the Florida Department of Environmental Protection. The program provides planning and implementation grants to help cities prepare for climate change and flooding risks.</a:t>
            </a:r>
          </a:p>
          <a:p>
            <a:r>
              <a:rPr lang="en-US" dirty="0"/>
              <a:t>It also allows cities like Pompano Beach to officially designate Adaptation Action Areas—places most at risk of flooding—which helps prioritize projects and unlock future funding.</a:t>
            </a:r>
          </a:p>
          <a:p>
            <a:r>
              <a:rPr lang="en-US" dirty="0"/>
              <a:t>Completing this Vulnerability Assessment positions the City to create an Adaptation Action Plan and apply for larger implementation grants.</a:t>
            </a:r>
          </a:p>
          <a:p>
            <a:r>
              <a:rPr lang="en-US" dirty="0"/>
              <a:t>The program is highly competitive—Fort Lauderdale received $25 million, and Broward County was awarded over $100 million in recent cycles. Pompano Beach is now on track to compete for that same level of investment</a:t>
            </a:r>
          </a:p>
          <a:p>
            <a:endParaRPr lang="en-US" dirty="0"/>
          </a:p>
        </p:txBody>
      </p:sp>
      <p:sp>
        <p:nvSpPr>
          <p:cNvPr id="4" name="Slide Number Placeholder 3"/>
          <p:cNvSpPr>
            <a:spLocks noGrp="1"/>
          </p:cNvSpPr>
          <p:nvPr>
            <p:ph type="sldNum" sz="quarter" idx="5"/>
          </p:nvPr>
        </p:nvSpPr>
        <p:spPr/>
        <p:txBody>
          <a:bodyPr/>
          <a:lstStyle/>
          <a:p>
            <a:fld id="{E474437E-965F-45C9-A289-F898AF708718}" type="slidenum">
              <a:rPr lang="en-US" smtClean="0"/>
              <a:t>4</a:t>
            </a:fld>
            <a:endParaRPr lang="en-US"/>
          </a:p>
        </p:txBody>
      </p:sp>
    </p:spTree>
    <p:extLst>
      <p:ext uri="{BB962C8B-B14F-4D97-AF65-F5344CB8AC3E}">
        <p14:creationId xmlns:p14="http://schemas.microsoft.com/office/powerpoint/2010/main" val="346197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44546A"/>
                </a:solidFill>
                <a:latin typeface="Segoe UI" panose="020B0502040204020203" pitchFamily="34" charset="0"/>
                <a:ea typeface="Calibri" panose="020F0502020204030204" pitchFamily="34" charset="0"/>
                <a:cs typeface="Times New Roman" panose="02020603050405020304" pitchFamily="18" charset="0"/>
              </a:rPr>
              <a:t>The consultant developed nine different flood scenarios to understand how sea level rise, extreme rainfall, and storm surge could impact the City individually and in combination. The figure shown here represents Scenario 1, which models a 5-year heavy rainfall event. </a:t>
            </a:r>
            <a:r>
              <a:rPr lang="en-US" dirty="0"/>
              <a:t>The good news is that Scenarios 1–4 and 6 showed limited flooding, mostly along canals and waterways.</a:t>
            </a:r>
            <a:r>
              <a:rPr lang="en-US" dirty="0">
                <a:solidFill>
                  <a:srgbClr val="44546A"/>
                </a:solidFill>
                <a:latin typeface="Segoe UI" panose="020B0502040204020203" pitchFamily="34" charset="0"/>
                <a:ea typeface="Calibri" panose="020F0502020204030204" pitchFamily="34" charset="0"/>
                <a:cs typeface="Times New Roman" panose="02020603050405020304" pitchFamily="18" charset="0"/>
              </a:rPr>
              <a:t> To build these scenarios, we updated the City’s Stormwater Model to reflect future conditions in 2040 and 2070, using NOAA’s 2017 sea level rise projections. We created GIS flood maps for different combinations: just rainfall, rainfall plus sea level rise, and rainfall combined with storm surge. From these, we calculated how exposed different areas are, how sensitive key assets are to damage, and overall vulnerability scores. Notably, as the scenarios become more extreme, transportation systems—including roads and evacuation routes—become heavily impacted</a:t>
            </a:r>
            <a:endParaRPr lang="en-US" b="0" i="0" dirty="0"/>
          </a:p>
        </p:txBody>
      </p:sp>
      <p:sp>
        <p:nvSpPr>
          <p:cNvPr id="4" name="Slide Number Placeholder 3"/>
          <p:cNvSpPr>
            <a:spLocks noGrp="1"/>
          </p:cNvSpPr>
          <p:nvPr>
            <p:ph type="sldNum" sz="quarter" idx="5"/>
          </p:nvPr>
        </p:nvSpPr>
        <p:spPr/>
        <p:txBody>
          <a:bodyPr/>
          <a:lstStyle/>
          <a:p>
            <a:fld id="{E474437E-965F-45C9-A289-F898AF708718}" type="slidenum">
              <a:rPr lang="en-US" smtClean="0"/>
              <a:t>5</a:t>
            </a:fld>
            <a:endParaRPr lang="en-US"/>
          </a:p>
        </p:txBody>
      </p:sp>
    </p:spTree>
    <p:extLst>
      <p:ext uri="{BB962C8B-B14F-4D97-AF65-F5344CB8AC3E}">
        <p14:creationId xmlns:p14="http://schemas.microsoft.com/office/powerpoint/2010/main" val="397800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7 models a rare but catastrophic event—a 100-year, 72-hour rainfall combined with a 1% annual chance storm surge, like a direct hit from a major hurricane.</a:t>
            </a:r>
          </a:p>
          <a:p>
            <a:r>
              <a:rPr lang="en-US" dirty="0"/>
              <a:t>This scenario would cause widespread flooding across the City and impact 105 critical assets, including emergency services, utilities, and healthcare facilities</a:t>
            </a:r>
          </a:p>
          <a:p>
            <a:endParaRPr lang="en-US" dirty="0"/>
          </a:p>
        </p:txBody>
      </p:sp>
      <p:sp>
        <p:nvSpPr>
          <p:cNvPr id="4" name="Slide Number Placeholder 3"/>
          <p:cNvSpPr>
            <a:spLocks noGrp="1"/>
          </p:cNvSpPr>
          <p:nvPr>
            <p:ph type="sldNum" sz="quarter" idx="5"/>
          </p:nvPr>
        </p:nvSpPr>
        <p:spPr/>
        <p:txBody>
          <a:bodyPr/>
          <a:lstStyle/>
          <a:p>
            <a:fld id="{E474437E-965F-45C9-A289-F898AF708718}" type="slidenum">
              <a:rPr lang="en-US" smtClean="0"/>
              <a:t>6</a:t>
            </a:fld>
            <a:endParaRPr lang="en-US"/>
          </a:p>
        </p:txBody>
      </p:sp>
    </p:spTree>
    <p:extLst>
      <p:ext uri="{BB962C8B-B14F-4D97-AF65-F5344CB8AC3E}">
        <p14:creationId xmlns:p14="http://schemas.microsoft.com/office/powerpoint/2010/main" val="2230358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9 represents an extremely rare but catastrophic event—a 500-year, 72-hour rainfall combined with a 500-year storm surge, similar to a direct hit from a major hurricane.</a:t>
            </a:r>
          </a:p>
          <a:p>
            <a:r>
              <a:rPr lang="en-US" dirty="0"/>
              <a:t>This worst-case scenario would flood most of the City and impact 109 critical assets, posing serious risks to emergency response, infrastructure, and vulnerable populations.</a:t>
            </a:r>
          </a:p>
          <a:p>
            <a:r>
              <a:rPr lang="en-US" dirty="0"/>
              <a:t>Under this worst-case scenario, a significant amount of land area would be impacted by flooding.</a:t>
            </a:r>
          </a:p>
        </p:txBody>
      </p:sp>
      <p:sp>
        <p:nvSpPr>
          <p:cNvPr id="4" name="Slide Number Placeholder 3"/>
          <p:cNvSpPr>
            <a:spLocks noGrp="1"/>
          </p:cNvSpPr>
          <p:nvPr>
            <p:ph type="sldNum" sz="quarter" idx="5"/>
          </p:nvPr>
        </p:nvSpPr>
        <p:spPr/>
        <p:txBody>
          <a:bodyPr/>
          <a:lstStyle/>
          <a:p>
            <a:fld id="{E474437E-965F-45C9-A289-F898AF708718}" type="slidenum">
              <a:rPr lang="en-US" smtClean="0"/>
              <a:t>7</a:t>
            </a:fld>
            <a:endParaRPr lang="en-US"/>
          </a:p>
        </p:txBody>
      </p:sp>
    </p:spTree>
    <p:extLst>
      <p:ext uri="{BB962C8B-B14F-4D97-AF65-F5344CB8AC3E}">
        <p14:creationId xmlns:p14="http://schemas.microsoft.com/office/powerpoint/2010/main" val="198727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this project, we developed an online map tool that is hosted on the City’s GIS account.</a:t>
            </a:r>
            <a:br>
              <a:rPr lang="en-US" dirty="0"/>
            </a:br>
            <a:br>
              <a:rPr lang="en-US" dirty="0"/>
            </a:br>
            <a:r>
              <a:rPr lang="en-US" dirty="0"/>
              <a:t>City staff will continue to have access to the tool, which can be used to analyze potential flood risk in support of planning or regulatory decisions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474437E-965F-45C9-A289-F898AF708718}" type="slidenum">
              <a:rPr lang="en-US" smtClean="0"/>
              <a:t>8</a:t>
            </a:fld>
            <a:endParaRPr lang="en-US"/>
          </a:p>
        </p:txBody>
      </p:sp>
    </p:spTree>
    <p:extLst>
      <p:ext uri="{BB962C8B-B14F-4D97-AF65-F5344CB8AC3E}">
        <p14:creationId xmlns:p14="http://schemas.microsoft.com/office/powerpoint/2010/main" val="297980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4437E-965F-45C9-A289-F898AF708718}" type="slidenum">
              <a:rPr lang="en-US" smtClean="0"/>
              <a:t>9</a:t>
            </a:fld>
            <a:endParaRPr lang="en-US"/>
          </a:p>
        </p:txBody>
      </p:sp>
    </p:spTree>
    <p:extLst>
      <p:ext uri="{BB962C8B-B14F-4D97-AF65-F5344CB8AC3E}">
        <p14:creationId xmlns:p14="http://schemas.microsoft.com/office/powerpoint/2010/main" val="210202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74437E-965F-45C9-A289-F898AF708718}" type="slidenum">
              <a:rPr lang="en-US" smtClean="0"/>
              <a:t>10</a:t>
            </a:fld>
            <a:endParaRPr lang="en-US"/>
          </a:p>
        </p:txBody>
      </p:sp>
    </p:spTree>
    <p:extLst>
      <p:ext uri="{BB962C8B-B14F-4D97-AF65-F5344CB8AC3E}">
        <p14:creationId xmlns:p14="http://schemas.microsoft.com/office/powerpoint/2010/main" val="13639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City-owned and regional assets most vulnerable to flooding. Key facilities include City Hall, fire stations, reclaimed water plants, SE 9th Ave bridge, the airport, and BSO HQ.</a:t>
            </a:r>
          </a:p>
          <a:p>
            <a:r>
              <a:rPr lang="en-US" dirty="0"/>
              <a:t>Schools, healthcare centers, and disadvantaged communities also face high risk—some with 60–99% exposure in major scenarios.</a:t>
            </a:r>
          </a:p>
          <a:p>
            <a:r>
              <a:rPr lang="en-US" dirty="0"/>
              <a:t>We recommend evaluating access to flood-prone fire stations, assessing risks to elder care facilities, and upgrading vulnerable lift stations.</a:t>
            </a:r>
          </a:p>
          <a:p>
            <a:r>
              <a:rPr lang="en-US" dirty="0"/>
              <a:t>We also propose designating the entire City as an Adaptation Action Area. This allows flexibility and strengthens future grant applications.</a:t>
            </a:r>
          </a:p>
          <a:p>
            <a:r>
              <a:rPr lang="en-US" dirty="0"/>
              <a:t>Next steps include evaluating protective measures, developing a formal Adaptation Plan, and coordinating with partners like schools and healthcare providers</a:t>
            </a:r>
          </a:p>
          <a:p>
            <a:endParaRPr lang="en-US" dirty="0"/>
          </a:p>
        </p:txBody>
      </p:sp>
      <p:sp>
        <p:nvSpPr>
          <p:cNvPr id="4" name="Slide Number Placeholder 3"/>
          <p:cNvSpPr>
            <a:spLocks noGrp="1"/>
          </p:cNvSpPr>
          <p:nvPr>
            <p:ph type="sldNum" sz="quarter" idx="5"/>
          </p:nvPr>
        </p:nvSpPr>
        <p:spPr/>
        <p:txBody>
          <a:bodyPr/>
          <a:lstStyle/>
          <a:p>
            <a:fld id="{E474437E-965F-45C9-A289-F898AF708718}" type="slidenum">
              <a:rPr lang="en-US" smtClean="0"/>
              <a:t>11</a:t>
            </a:fld>
            <a:endParaRPr lang="en-US"/>
          </a:p>
        </p:txBody>
      </p:sp>
    </p:spTree>
    <p:extLst>
      <p:ext uri="{BB962C8B-B14F-4D97-AF65-F5344CB8AC3E}">
        <p14:creationId xmlns:p14="http://schemas.microsoft.com/office/powerpoint/2010/main" val="4288649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with Pictur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320061" y="2236852"/>
            <a:ext cx="5499099" cy="1463040"/>
          </a:xfrm>
        </p:spPr>
        <p:txBody>
          <a:bodyPr anchor="ctr">
            <a:normAutofit/>
          </a:bodyPr>
          <a:lstStyle>
            <a:lvl1pPr algn="l">
              <a:defRPr sz="5000" spc="200" baseline="0">
                <a:solidFill>
                  <a:srgbClr val="71B69A"/>
                </a:solidFill>
                <a:latin typeface="Roboto Lt" pitchFamily="2" charset="0"/>
                <a:ea typeface="Roboto Lt" pitchFamily="2" charset="0"/>
              </a:defRPr>
            </a:lvl1pPr>
          </a:lstStyle>
          <a:p>
            <a:r>
              <a:rPr lang="en-US" noProof="0" dirty="0"/>
              <a:t>Click to edit Master title style</a:t>
            </a:r>
          </a:p>
        </p:txBody>
      </p:sp>
      <p:cxnSp>
        <p:nvCxnSpPr>
          <p:cNvPr id="8" name="Straight Connector 7"/>
          <p:cNvCxnSpPr>
            <a:cxnSpLocks/>
          </p:cNvCxnSpPr>
          <p:nvPr/>
        </p:nvCxnSpPr>
        <p:spPr>
          <a:xfrm flipV="1">
            <a:off x="9236150" y="5021730"/>
            <a:ext cx="0" cy="1125617"/>
          </a:xfrm>
          <a:prstGeom prst="line">
            <a:avLst/>
          </a:prstGeom>
          <a:ln w="19050">
            <a:solidFill>
              <a:srgbClr val="009CC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A8A3F80-92AE-4913-8AEA-4DD2F6A1AE71}"/>
              </a:ext>
            </a:extLst>
          </p:cNvPr>
          <p:cNvPicPr>
            <a:picLocks noChangeAspect="1"/>
          </p:cNvPicPr>
          <p:nvPr userDrawn="1"/>
        </p:nvPicPr>
        <p:blipFill>
          <a:blip r:embed="rId2"/>
          <a:stretch>
            <a:fillRect/>
          </a:stretch>
        </p:blipFill>
        <p:spPr>
          <a:xfrm rot="8413364">
            <a:off x="-1242986" y="1338405"/>
            <a:ext cx="9546148" cy="4402294"/>
          </a:xfrm>
          <a:prstGeom prst="rect">
            <a:avLst/>
          </a:prstGeom>
        </p:spPr>
      </p:pic>
      <p:sp>
        <p:nvSpPr>
          <p:cNvPr id="14" name="Oval 13">
            <a:extLst>
              <a:ext uri="{FF2B5EF4-FFF2-40B4-BE49-F238E27FC236}">
                <a16:creationId xmlns:a16="http://schemas.microsoft.com/office/drawing/2014/main" id="{492B24E0-4A20-47DF-A8DA-1004FF4E75E0}"/>
              </a:ext>
            </a:extLst>
          </p:cNvPr>
          <p:cNvSpPr/>
          <p:nvPr userDrawn="1"/>
        </p:nvSpPr>
        <p:spPr>
          <a:xfrm>
            <a:off x="-922188" y="-1205948"/>
            <a:ext cx="5499013" cy="54205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C07EA7E-260E-4383-9768-E91462A9AD57}"/>
              </a:ext>
            </a:extLst>
          </p:cNvPr>
          <p:cNvPicPr>
            <a:picLocks noChangeAspect="1"/>
          </p:cNvPicPr>
          <p:nvPr userDrawn="1"/>
        </p:nvPicPr>
        <p:blipFill>
          <a:blip r:embed="rId3"/>
          <a:stretch>
            <a:fillRect/>
          </a:stretch>
        </p:blipFill>
        <p:spPr>
          <a:xfrm>
            <a:off x="9395462" y="4656276"/>
            <a:ext cx="2423698" cy="1615798"/>
          </a:xfrm>
          <a:prstGeom prst="rect">
            <a:avLst/>
          </a:prstGeom>
        </p:spPr>
      </p:pic>
    </p:spTree>
    <p:extLst>
      <p:ext uri="{BB962C8B-B14F-4D97-AF65-F5344CB8AC3E}">
        <p14:creationId xmlns:p14="http://schemas.microsoft.com/office/powerpoint/2010/main" val="196511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 Photo gr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3E38B2-8600-4D7B-A485-19415AFFBD75}"/>
              </a:ext>
            </a:extLst>
          </p:cNvPr>
          <p:cNvSpPr/>
          <p:nvPr userDrawn="1"/>
        </p:nvSpPr>
        <p:spPr>
          <a:xfrm>
            <a:off x="323999" y="324001"/>
            <a:ext cx="11543999" cy="6113483"/>
          </a:xfrm>
          <a:prstGeom prst="rect">
            <a:avLst/>
          </a:prstGeom>
          <a:solidFill>
            <a:srgbClr val="009C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itle 8">
            <a:extLst>
              <a:ext uri="{FF2B5EF4-FFF2-40B4-BE49-F238E27FC236}">
                <a16:creationId xmlns:a16="http://schemas.microsoft.com/office/drawing/2014/main" id="{BA5BB91B-DCAB-4DEA-BFB5-67E11ED7DDC5}"/>
              </a:ext>
            </a:extLst>
          </p:cNvPr>
          <p:cNvSpPr>
            <a:spLocks noGrp="1"/>
          </p:cNvSpPr>
          <p:nvPr>
            <p:ph type="title" hasCustomPrompt="1"/>
          </p:nvPr>
        </p:nvSpPr>
        <p:spPr>
          <a:xfrm>
            <a:off x="4320821" y="2422033"/>
            <a:ext cx="4224147" cy="1135180"/>
          </a:xfrm>
        </p:spPr>
        <p:txBody>
          <a:bodyPr lIns="0" tIns="0" rIns="0" bIns="0" anchor="t">
            <a:noAutofit/>
          </a:bodyPr>
          <a:lstStyle>
            <a:lvl1pPr>
              <a:defRPr>
                <a:solidFill>
                  <a:schemeClr val="bg1"/>
                </a:solidFill>
                <a:latin typeface="Roboto Lt" pitchFamily="2" charset="0"/>
                <a:ea typeface="Roboto Lt" pitchFamily="2" charset="0"/>
              </a:defRPr>
            </a:lvl1pPr>
          </a:lstStyle>
          <a:p>
            <a:r>
              <a:rPr lang="en-US" noProof="0" dirty="0"/>
              <a:t>Click to edit Section title style</a:t>
            </a:r>
          </a:p>
        </p:txBody>
      </p:sp>
      <p:sp>
        <p:nvSpPr>
          <p:cNvPr id="10" name="Date Placeholder 9">
            <a:extLst>
              <a:ext uri="{FF2B5EF4-FFF2-40B4-BE49-F238E27FC236}">
                <a16:creationId xmlns:a16="http://schemas.microsoft.com/office/drawing/2014/main" id="{5228397A-BBB6-439D-8871-397E1D2472D0}"/>
              </a:ext>
            </a:extLst>
          </p:cNvPr>
          <p:cNvSpPr>
            <a:spLocks noGrp="1"/>
          </p:cNvSpPr>
          <p:nvPr>
            <p:ph type="dt" sz="half" idx="10"/>
          </p:nvPr>
        </p:nvSpPr>
        <p:spPr/>
        <p:txBody>
          <a:bodyPr/>
          <a:lstStyle/>
          <a:p>
            <a:fld id="{805D958D-C95C-43BB-9F22-6D41B6A8D089}" type="datetimeFigureOut">
              <a:rPr lang="en-US" noProof="0" smtClean="0"/>
              <a:t>5/12/2025</a:t>
            </a:fld>
            <a:endParaRPr lang="en-US" noProof="0" dirty="0"/>
          </a:p>
        </p:txBody>
      </p:sp>
      <p:sp>
        <p:nvSpPr>
          <p:cNvPr id="11" name="Footer Placeholder 10">
            <a:extLst>
              <a:ext uri="{FF2B5EF4-FFF2-40B4-BE49-F238E27FC236}">
                <a16:creationId xmlns:a16="http://schemas.microsoft.com/office/drawing/2014/main" id="{FE2D4371-2279-4A55-A639-0BEC8F55E1C5}"/>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59318E41-FC20-4DC7-B290-F0C127607F89}"/>
              </a:ext>
            </a:extLst>
          </p:cNvPr>
          <p:cNvSpPr>
            <a:spLocks noGrp="1"/>
          </p:cNvSpPr>
          <p:nvPr>
            <p:ph type="sldNum" sz="quarter" idx="12"/>
          </p:nvPr>
        </p:nvSpPr>
        <p:spPr/>
        <p:txBody>
          <a:bodyPr/>
          <a:lstStyle/>
          <a:p>
            <a:fld id="{A6EB8919-01B3-4437-A6E1-131DAB78CB87}" type="slidenum">
              <a:rPr lang="en-US" noProof="0" smtClean="0"/>
              <a:t>‹#›</a:t>
            </a:fld>
            <a:endParaRPr lang="en-US" noProof="0" dirty="0"/>
          </a:p>
        </p:txBody>
      </p:sp>
      <p:cxnSp>
        <p:nvCxnSpPr>
          <p:cNvPr id="15" name="Straight Connector 14">
            <a:extLst>
              <a:ext uri="{FF2B5EF4-FFF2-40B4-BE49-F238E27FC236}">
                <a16:creationId xmlns:a16="http://schemas.microsoft.com/office/drawing/2014/main" id="{19F7B568-D8C6-44ED-98DA-ED99D1A6A557}"/>
              </a:ext>
            </a:extLst>
          </p:cNvPr>
          <p:cNvCxnSpPr/>
          <p:nvPr userDrawn="1"/>
        </p:nvCxnSpPr>
        <p:spPr>
          <a:xfrm>
            <a:off x="4068218" y="2490942"/>
            <a:ext cx="0" cy="90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7261ABB8-FF47-4460-B51A-84EDC98117CE}"/>
              </a:ext>
            </a:extLst>
          </p:cNvPr>
          <p:cNvSpPr>
            <a:spLocks noGrp="1"/>
          </p:cNvSpPr>
          <p:nvPr>
            <p:ph type="body" sz="quarter" idx="16" hasCustomPrompt="1"/>
          </p:nvPr>
        </p:nvSpPr>
        <p:spPr>
          <a:xfrm>
            <a:off x="4320631" y="3696860"/>
            <a:ext cx="4224337" cy="860550"/>
          </a:xfrm>
        </p:spPr>
        <p:txBody>
          <a:bodyPr>
            <a:normAutofit/>
          </a:bodyPr>
          <a:lstStyle>
            <a:lvl1pPr marL="0" indent="0">
              <a:buFontTx/>
              <a:buNone/>
              <a:defRPr sz="1800">
                <a:solidFill>
                  <a:schemeClr val="bg1"/>
                </a:solidFill>
                <a:latin typeface="Bebas Neue Regular" panose="00000500000000000000" pitchFamily="50" charset="0"/>
              </a:defRPr>
            </a:lvl1pPr>
            <a:lvl2pPr marL="128016" indent="0">
              <a:buFontTx/>
              <a:buNone/>
              <a:defRPr/>
            </a:lvl2pPr>
            <a:lvl3pPr marL="310896" indent="0">
              <a:buFontTx/>
              <a:buNone/>
              <a:defRPr/>
            </a:lvl3pPr>
            <a:lvl4pPr marL="457200" indent="0">
              <a:buFontTx/>
              <a:buNone/>
              <a:defRPr/>
            </a:lvl4pPr>
            <a:lvl5pPr marL="640080" indent="0">
              <a:buFontTx/>
              <a:buNone/>
              <a:defRPr/>
            </a:lvl5pPr>
          </a:lstStyle>
          <a:p>
            <a:pPr lvl="0"/>
            <a:r>
              <a:rPr lang="en-US" noProof="0" dirty="0"/>
              <a:t>Subtitle </a:t>
            </a:r>
            <a:r>
              <a:rPr lang="en-US" noProof="0" dirty="0" err="1"/>
              <a:t>csxdohj</a:t>
            </a:r>
            <a:r>
              <a:rPr lang="en-US" noProof="0" dirty="0"/>
              <a:t> </a:t>
            </a:r>
            <a:r>
              <a:rPr lang="en-US" noProof="0" dirty="0" err="1"/>
              <a:t>jfiedwqa</a:t>
            </a:r>
            <a:r>
              <a:rPr lang="en-US" noProof="0" dirty="0"/>
              <a:t> </a:t>
            </a:r>
            <a:r>
              <a:rPr lang="en-US" noProof="0" dirty="0" err="1"/>
              <a:t>efqjif</a:t>
            </a:r>
            <a:r>
              <a:rPr lang="en-US" noProof="0" dirty="0"/>
              <a:t>  </a:t>
            </a:r>
            <a:r>
              <a:rPr lang="en-US" noProof="0" dirty="0" err="1"/>
              <a:t>jeif</a:t>
            </a:r>
            <a:r>
              <a:rPr lang="en-US" noProof="0" dirty="0"/>
              <a:t> </a:t>
            </a:r>
            <a:r>
              <a:rPr lang="en-US" noProof="0" dirty="0" err="1"/>
              <a:t>wqjef</a:t>
            </a:r>
            <a:r>
              <a:rPr lang="en-US" noProof="0" dirty="0"/>
              <a:t>  </a:t>
            </a:r>
            <a:r>
              <a:rPr lang="en-US" noProof="0" dirty="0" err="1"/>
              <a:t>jiedwq</a:t>
            </a:r>
            <a:r>
              <a:rPr lang="en-US" noProof="0" dirty="0"/>
              <a:t>[f  </a:t>
            </a:r>
            <a:r>
              <a:rPr lang="en-US" noProof="0" dirty="0" err="1"/>
              <a:t>fjeiowjie</a:t>
            </a:r>
            <a:r>
              <a:rPr lang="en-US" noProof="0" dirty="0"/>
              <a:t> </a:t>
            </a:r>
            <a:r>
              <a:rPr lang="en-US" noProof="0" dirty="0" err="1"/>
              <a:t>qji</a:t>
            </a:r>
            <a:r>
              <a:rPr lang="en-US" noProof="0" dirty="0"/>
              <a:t> rfjeuiqw0[ je0ri </a:t>
            </a:r>
            <a:r>
              <a:rPr lang="en-US" noProof="0" dirty="0" err="1"/>
              <a:t>qew</a:t>
            </a:r>
            <a:r>
              <a:rPr lang="en-US" noProof="0" dirty="0"/>
              <a:t> j eqw0  </a:t>
            </a:r>
            <a:r>
              <a:rPr lang="en-US" noProof="0" dirty="0" err="1"/>
              <a:t>jeiwq</a:t>
            </a:r>
            <a:r>
              <a:rPr lang="en-US" noProof="0" dirty="0"/>
              <a:t>[  </a:t>
            </a:r>
            <a:r>
              <a:rPr lang="en-US" noProof="0" dirty="0" err="1"/>
              <a:t>iewq</a:t>
            </a:r>
            <a:r>
              <a:rPr lang="en-US" noProof="0" dirty="0"/>
              <a:t> u rfdje0qw u9q </a:t>
            </a:r>
            <a:r>
              <a:rPr lang="en-US" noProof="0" dirty="0" err="1"/>
              <a:t>efjhi</a:t>
            </a:r>
            <a:r>
              <a:rPr lang="en-US" noProof="0" dirty="0"/>
              <a:t> 0 </a:t>
            </a:r>
          </a:p>
        </p:txBody>
      </p:sp>
      <p:pic>
        <p:nvPicPr>
          <p:cNvPr id="16" name="Picture 15">
            <a:extLst>
              <a:ext uri="{FF2B5EF4-FFF2-40B4-BE49-F238E27FC236}">
                <a16:creationId xmlns:a16="http://schemas.microsoft.com/office/drawing/2014/main" id="{1895E659-1BAC-478D-85DD-2B6FF34EEA06}"/>
              </a:ext>
            </a:extLst>
          </p:cNvPr>
          <p:cNvPicPr>
            <a:picLocks noChangeAspect="1"/>
          </p:cNvPicPr>
          <p:nvPr userDrawn="1"/>
        </p:nvPicPr>
        <p:blipFill>
          <a:blip r:embed="rId2"/>
          <a:stretch>
            <a:fillRect/>
          </a:stretch>
        </p:blipFill>
        <p:spPr>
          <a:xfrm rot="5400000">
            <a:off x="-1434340" y="1835328"/>
            <a:ext cx="6526372" cy="3009696"/>
          </a:xfrm>
          <a:prstGeom prst="rect">
            <a:avLst/>
          </a:prstGeom>
        </p:spPr>
      </p:pic>
    </p:spTree>
    <p:extLst>
      <p:ext uri="{BB962C8B-B14F-4D97-AF65-F5344CB8AC3E}">
        <p14:creationId xmlns:p14="http://schemas.microsoft.com/office/powerpoint/2010/main" val="3050563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DA29C-D806-48CC-8DF5-1461E6B2D4A6}"/>
              </a:ext>
            </a:extLst>
          </p:cNvPr>
          <p:cNvSpPr>
            <a:spLocks noGrp="1"/>
          </p:cNvSpPr>
          <p:nvPr>
            <p:ph type="title" hasCustomPrompt="1"/>
          </p:nvPr>
        </p:nvSpPr>
        <p:spPr>
          <a:xfrm>
            <a:off x="876675" y="365125"/>
            <a:ext cx="8723705" cy="1325563"/>
          </a:xfrm>
        </p:spPr>
        <p:txBody>
          <a:bodyPr/>
          <a:lstStyle>
            <a:lvl1pPr algn="ctr">
              <a:defRPr>
                <a:solidFill>
                  <a:srgbClr val="009CC2"/>
                </a:solidFill>
                <a:latin typeface="Roboto Lt" pitchFamily="2" charset="0"/>
                <a:ea typeface="Roboto Lt" pitchFamily="2" charset="0"/>
              </a:defRPr>
            </a:lvl1pPr>
          </a:lstStyle>
          <a:p>
            <a:r>
              <a:rPr lang="en-US" dirty="0"/>
              <a:t>Click to edit Master title style                           </a:t>
            </a:r>
          </a:p>
        </p:txBody>
      </p:sp>
      <p:sp>
        <p:nvSpPr>
          <p:cNvPr id="3" name="Content Placeholder 2">
            <a:extLst>
              <a:ext uri="{FF2B5EF4-FFF2-40B4-BE49-F238E27FC236}">
                <a16:creationId xmlns:a16="http://schemas.microsoft.com/office/drawing/2014/main" id="{6C5A6023-A1D2-4EA8-8AD1-7884A033C6B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93C0BD-85BF-49F7-AA67-7D4F53AEA6BE}"/>
              </a:ext>
            </a:extLst>
          </p:cNvPr>
          <p:cNvSpPr>
            <a:spLocks noGrp="1"/>
          </p:cNvSpPr>
          <p:nvPr>
            <p:ph type="dt" sz="half" idx="10"/>
          </p:nvPr>
        </p:nvSpPr>
        <p:spPr/>
        <p:txBody>
          <a:bodyPr/>
          <a:lstStyle/>
          <a:p>
            <a:fld id="{4649C930-7A14-40C4-8CE7-C08C1D3DCF6D}" type="datetimeFigureOut">
              <a:rPr lang="en-US" smtClean="0"/>
              <a:t>5/12/2025</a:t>
            </a:fld>
            <a:endParaRPr lang="en-US"/>
          </a:p>
        </p:txBody>
      </p:sp>
      <p:sp>
        <p:nvSpPr>
          <p:cNvPr id="5" name="Footer Placeholder 4">
            <a:extLst>
              <a:ext uri="{FF2B5EF4-FFF2-40B4-BE49-F238E27FC236}">
                <a16:creationId xmlns:a16="http://schemas.microsoft.com/office/drawing/2014/main" id="{E687CCA3-7F7B-49B2-AE08-7DA0F9296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6A996-F056-4EE9-AC34-A893730654CE}"/>
              </a:ext>
            </a:extLst>
          </p:cNvPr>
          <p:cNvSpPr>
            <a:spLocks noGrp="1"/>
          </p:cNvSpPr>
          <p:nvPr>
            <p:ph type="sldNum" sz="quarter" idx="12"/>
          </p:nvPr>
        </p:nvSpPr>
        <p:spPr/>
        <p:txBody>
          <a:bodyPr/>
          <a:lstStyle/>
          <a:p>
            <a:fld id="{29051853-CC7B-4495-BEEF-6222A468D9BC}" type="slidenum">
              <a:rPr lang="en-US" smtClean="0"/>
              <a:t>‹#›</a:t>
            </a:fld>
            <a:endParaRPr lang="en-US"/>
          </a:p>
        </p:txBody>
      </p:sp>
      <p:cxnSp>
        <p:nvCxnSpPr>
          <p:cNvPr id="7" name="Straight Connector 6">
            <a:extLst>
              <a:ext uri="{FF2B5EF4-FFF2-40B4-BE49-F238E27FC236}">
                <a16:creationId xmlns:a16="http://schemas.microsoft.com/office/drawing/2014/main" id="{5705FC7B-C621-417D-A896-132190D19DE1}"/>
              </a:ext>
            </a:extLst>
          </p:cNvPr>
          <p:cNvCxnSpPr>
            <a:cxnSpLocks/>
          </p:cNvCxnSpPr>
          <p:nvPr userDrawn="1"/>
        </p:nvCxnSpPr>
        <p:spPr>
          <a:xfrm flipV="1">
            <a:off x="857437" y="488849"/>
            <a:ext cx="0" cy="1125617"/>
          </a:xfrm>
          <a:prstGeom prst="line">
            <a:avLst/>
          </a:prstGeom>
          <a:ln w="19050">
            <a:solidFill>
              <a:srgbClr val="009CC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DAE6028-D5FE-41EB-8C78-94E047D5A5C2}"/>
              </a:ext>
            </a:extLst>
          </p:cNvPr>
          <p:cNvPicPr>
            <a:picLocks noChangeAspect="1"/>
          </p:cNvPicPr>
          <p:nvPr userDrawn="1"/>
        </p:nvPicPr>
        <p:blipFill>
          <a:blip r:embed="rId2"/>
          <a:stretch>
            <a:fillRect/>
          </a:stretch>
        </p:blipFill>
        <p:spPr>
          <a:xfrm>
            <a:off x="9714772" y="435465"/>
            <a:ext cx="1848578" cy="1232384"/>
          </a:xfrm>
          <a:prstGeom prst="rect">
            <a:avLst/>
          </a:prstGeom>
        </p:spPr>
      </p:pic>
      <p:pic>
        <p:nvPicPr>
          <p:cNvPr id="13" name="Picture 12">
            <a:extLst>
              <a:ext uri="{FF2B5EF4-FFF2-40B4-BE49-F238E27FC236}">
                <a16:creationId xmlns:a16="http://schemas.microsoft.com/office/drawing/2014/main" id="{815A4B4F-FBC9-4DFF-93B3-517EAEC45156}"/>
              </a:ext>
            </a:extLst>
          </p:cNvPr>
          <p:cNvPicPr>
            <a:picLocks noChangeAspect="1"/>
          </p:cNvPicPr>
          <p:nvPr userDrawn="1"/>
        </p:nvPicPr>
        <p:blipFill>
          <a:blip r:embed="rId3"/>
          <a:stretch>
            <a:fillRect/>
          </a:stretch>
        </p:blipFill>
        <p:spPr>
          <a:xfrm rot="16200000">
            <a:off x="-164932" y="732800"/>
            <a:ext cx="1373064" cy="633200"/>
          </a:xfrm>
          <a:prstGeom prst="rect">
            <a:avLst/>
          </a:prstGeom>
        </p:spPr>
      </p:pic>
      <p:cxnSp>
        <p:nvCxnSpPr>
          <p:cNvPr id="14" name="Straight Connector 13">
            <a:extLst>
              <a:ext uri="{FF2B5EF4-FFF2-40B4-BE49-F238E27FC236}">
                <a16:creationId xmlns:a16="http://schemas.microsoft.com/office/drawing/2014/main" id="{FD0785BC-9E21-483A-87D2-2B93D4430714}"/>
              </a:ext>
            </a:extLst>
          </p:cNvPr>
          <p:cNvCxnSpPr>
            <a:cxnSpLocks/>
          </p:cNvCxnSpPr>
          <p:nvPr userDrawn="1"/>
        </p:nvCxnSpPr>
        <p:spPr>
          <a:xfrm flipV="1">
            <a:off x="9613082" y="488849"/>
            <a:ext cx="0" cy="1125617"/>
          </a:xfrm>
          <a:prstGeom prst="line">
            <a:avLst/>
          </a:prstGeom>
          <a:ln w="19050">
            <a:solidFill>
              <a:srgbClr val="009CC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64F355-FD4D-4953-B655-0A1F0689A15D}"/>
              </a:ext>
            </a:extLst>
          </p:cNvPr>
          <p:cNvCxnSpPr>
            <a:cxnSpLocks/>
          </p:cNvCxnSpPr>
          <p:nvPr userDrawn="1"/>
        </p:nvCxnSpPr>
        <p:spPr>
          <a:xfrm>
            <a:off x="347133" y="6423177"/>
            <a:ext cx="11049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799D9FEE-5FD7-49F8-A700-05EC4576821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09570" y="6060996"/>
            <a:ext cx="547620" cy="376488"/>
          </a:xfrm>
          <a:prstGeom prst="rect">
            <a:avLst/>
          </a:prstGeom>
        </p:spPr>
      </p:pic>
    </p:spTree>
    <p:extLst>
      <p:ext uri="{BB962C8B-B14F-4D97-AF65-F5344CB8AC3E}">
        <p14:creationId xmlns:p14="http://schemas.microsoft.com/office/powerpoint/2010/main" val="118525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B2B94E-7184-49AF-9773-A3717A3B2B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19EBE-2993-4113-ABBF-9170497D7A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CB86-DAE4-40AC-81A6-E4099377C83A}"/>
              </a:ext>
            </a:extLst>
          </p:cNvPr>
          <p:cNvSpPr>
            <a:spLocks noGrp="1"/>
          </p:cNvSpPr>
          <p:nvPr>
            <p:ph type="dt" sz="half" idx="10"/>
          </p:nvPr>
        </p:nvSpPr>
        <p:spPr/>
        <p:txBody>
          <a:bodyPr/>
          <a:lstStyle/>
          <a:p>
            <a:fld id="{4649C930-7A14-40C4-8CE7-C08C1D3DCF6D}" type="datetimeFigureOut">
              <a:rPr lang="en-US" smtClean="0"/>
              <a:t>5/12/2025</a:t>
            </a:fld>
            <a:endParaRPr lang="en-US"/>
          </a:p>
        </p:txBody>
      </p:sp>
      <p:sp>
        <p:nvSpPr>
          <p:cNvPr id="6" name="Footer Placeholder 5">
            <a:extLst>
              <a:ext uri="{FF2B5EF4-FFF2-40B4-BE49-F238E27FC236}">
                <a16:creationId xmlns:a16="http://schemas.microsoft.com/office/drawing/2014/main" id="{EA093EE6-EA0C-4D74-97F7-8F4F2F2ACB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13B08-10C4-48F3-BFA6-38B5A4B2C25C}"/>
              </a:ext>
            </a:extLst>
          </p:cNvPr>
          <p:cNvSpPr>
            <a:spLocks noGrp="1"/>
          </p:cNvSpPr>
          <p:nvPr>
            <p:ph type="sldNum" sz="quarter" idx="12"/>
          </p:nvPr>
        </p:nvSpPr>
        <p:spPr/>
        <p:txBody>
          <a:bodyPr/>
          <a:lstStyle/>
          <a:p>
            <a:fld id="{29051853-CC7B-4495-BEEF-6222A468D9BC}" type="slidenum">
              <a:rPr lang="en-US" smtClean="0"/>
              <a:t>‹#›</a:t>
            </a:fld>
            <a:endParaRPr lang="en-US"/>
          </a:p>
        </p:txBody>
      </p:sp>
      <p:sp>
        <p:nvSpPr>
          <p:cNvPr id="8" name="Title 1">
            <a:extLst>
              <a:ext uri="{FF2B5EF4-FFF2-40B4-BE49-F238E27FC236}">
                <a16:creationId xmlns:a16="http://schemas.microsoft.com/office/drawing/2014/main" id="{5D6970A1-C34C-4F79-B239-49858DCDBE85}"/>
              </a:ext>
            </a:extLst>
          </p:cNvPr>
          <p:cNvSpPr>
            <a:spLocks noGrp="1"/>
          </p:cNvSpPr>
          <p:nvPr>
            <p:ph type="title" hasCustomPrompt="1"/>
          </p:nvPr>
        </p:nvSpPr>
        <p:spPr>
          <a:xfrm>
            <a:off x="876675" y="365125"/>
            <a:ext cx="8723705" cy="1325563"/>
          </a:xfrm>
        </p:spPr>
        <p:txBody>
          <a:bodyPr/>
          <a:lstStyle>
            <a:lvl1pPr algn="ctr">
              <a:defRPr>
                <a:solidFill>
                  <a:srgbClr val="009CC2"/>
                </a:solidFill>
                <a:latin typeface="Roboto Lt" pitchFamily="2" charset="0"/>
                <a:ea typeface="Roboto Lt" pitchFamily="2" charset="0"/>
              </a:defRPr>
            </a:lvl1pPr>
          </a:lstStyle>
          <a:p>
            <a:r>
              <a:rPr lang="en-US" dirty="0"/>
              <a:t>Click to edit Master title style                           </a:t>
            </a:r>
          </a:p>
        </p:txBody>
      </p:sp>
      <p:cxnSp>
        <p:nvCxnSpPr>
          <p:cNvPr id="9" name="Straight Connector 8">
            <a:extLst>
              <a:ext uri="{FF2B5EF4-FFF2-40B4-BE49-F238E27FC236}">
                <a16:creationId xmlns:a16="http://schemas.microsoft.com/office/drawing/2014/main" id="{6BDCA403-E99D-4BD7-80CE-0FD08F89CB05}"/>
              </a:ext>
            </a:extLst>
          </p:cNvPr>
          <p:cNvCxnSpPr>
            <a:cxnSpLocks/>
          </p:cNvCxnSpPr>
          <p:nvPr userDrawn="1"/>
        </p:nvCxnSpPr>
        <p:spPr>
          <a:xfrm flipV="1">
            <a:off x="857437" y="465097"/>
            <a:ext cx="0" cy="1125617"/>
          </a:xfrm>
          <a:prstGeom prst="line">
            <a:avLst/>
          </a:prstGeom>
          <a:ln w="19050">
            <a:solidFill>
              <a:srgbClr val="009CC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9A88CBA-ABD2-4547-B126-0794E77E929D}"/>
              </a:ext>
            </a:extLst>
          </p:cNvPr>
          <p:cNvPicPr>
            <a:picLocks noChangeAspect="1"/>
          </p:cNvPicPr>
          <p:nvPr userDrawn="1"/>
        </p:nvPicPr>
        <p:blipFill>
          <a:blip r:embed="rId2"/>
          <a:stretch>
            <a:fillRect/>
          </a:stretch>
        </p:blipFill>
        <p:spPr>
          <a:xfrm>
            <a:off x="9714772" y="435465"/>
            <a:ext cx="1848578" cy="1232384"/>
          </a:xfrm>
          <a:prstGeom prst="rect">
            <a:avLst/>
          </a:prstGeom>
        </p:spPr>
      </p:pic>
      <p:pic>
        <p:nvPicPr>
          <p:cNvPr id="11" name="Picture 10">
            <a:extLst>
              <a:ext uri="{FF2B5EF4-FFF2-40B4-BE49-F238E27FC236}">
                <a16:creationId xmlns:a16="http://schemas.microsoft.com/office/drawing/2014/main" id="{68734F77-95D8-4F14-BD97-1486C795D571}"/>
              </a:ext>
            </a:extLst>
          </p:cNvPr>
          <p:cNvPicPr>
            <a:picLocks noChangeAspect="1"/>
          </p:cNvPicPr>
          <p:nvPr userDrawn="1"/>
        </p:nvPicPr>
        <p:blipFill>
          <a:blip r:embed="rId3"/>
          <a:stretch>
            <a:fillRect/>
          </a:stretch>
        </p:blipFill>
        <p:spPr>
          <a:xfrm rot="16200000">
            <a:off x="-164932" y="732800"/>
            <a:ext cx="1373064" cy="633200"/>
          </a:xfrm>
          <a:prstGeom prst="rect">
            <a:avLst/>
          </a:prstGeom>
        </p:spPr>
      </p:pic>
      <p:cxnSp>
        <p:nvCxnSpPr>
          <p:cNvPr id="12" name="Straight Connector 11">
            <a:extLst>
              <a:ext uri="{FF2B5EF4-FFF2-40B4-BE49-F238E27FC236}">
                <a16:creationId xmlns:a16="http://schemas.microsoft.com/office/drawing/2014/main" id="{8F5B101C-29D4-4FDC-8BAE-A4242D74D700}"/>
              </a:ext>
            </a:extLst>
          </p:cNvPr>
          <p:cNvCxnSpPr>
            <a:cxnSpLocks/>
          </p:cNvCxnSpPr>
          <p:nvPr userDrawn="1"/>
        </p:nvCxnSpPr>
        <p:spPr>
          <a:xfrm flipV="1">
            <a:off x="9613082" y="488849"/>
            <a:ext cx="0" cy="1125617"/>
          </a:xfrm>
          <a:prstGeom prst="line">
            <a:avLst/>
          </a:prstGeom>
          <a:ln w="19050">
            <a:solidFill>
              <a:srgbClr val="009CC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DA8225-B1B8-46E9-A23D-B8BCB8281524}"/>
              </a:ext>
            </a:extLst>
          </p:cNvPr>
          <p:cNvCxnSpPr>
            <a:cxnSpLocks/>
          </p:cNvCxnSpPr>
          <p:nvPr userDrawn="1"/>
        </p:nvCxnSpPr>
        <p:spPr>
          <a:xfrm>
            <a:off x="347133" y="6423177"/>
            <a:ext cx="11049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66DF31C2-3ADB-46C8-B51F-F74AABDFD82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09570" y="6060996"/>
            <a:ext cx="547620" cy="376488"/>
          </a:xfrm>
          <a:prstGeom prst="rect">
            <a:avLst/>
          </a:prstGeom>
        </p:spPr>
      </p:pic>
    </p:spTree>
    <p:extLst>
      <p:ext uri="{BB962C8B-B14F-4D97-AF65-F5344CB8AC3E}">
        <p14:creationId xmlns:p14="http://schemas.microsoft.com/office/powerpoint/2010/main" val="270533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C6C1F65-139E-47C6-84F9-E148E51AF4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B1AAE0-C0D2-420E-9004-884CE70158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441CF6-F8AB-42E5-A597-F03A331F4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B2B67A-2B83-4F46-B34D-8D38437D42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AEEDE-86A2-41BC-8013-5D922F05DF72}"/>
              </a:ext>
            </a:extLst>
          </p:cNvPr>
          <p:cNvSpPr>
            <a:spLocks noGrp="1"/>
          </p:cNvSpPr>
          <p:nvPr>
            <p:ph type="dt" sz="half" idx="10"/>
          </p:nvPr>
        </p:nvSpPr>
        <p:spPr/>
        <p:txBody>
          <a:bodyPr/>
          <a:lstStyle/>
          <a:p>
            <a:fld id="{4649C930-7A14-40C4-8CE7-C08C1D3DCF6D}" type="datetimeFigureOut">
              <a:rPr lang="en-US" smtClean="0"/>
              <a:t>5/12/2025</a:t>
            </a:fld>
            <a:endParaRPr lang="en-US"/>
          </a:p>
        </p:txBody>
      </p:sp>
      <p:sp>
        <p:nvSpPr>
          <p:cNvPr id="8" name="Footer Placeholder 7">
            <a:extLst>
              <a:ext uri="{FF2B5EF4-FFF2-40B4-BE49-F238E27FC236}">
                <a16:creationId xmlns:a16="http://schemas.microsoft.com/office/drawing/2014/main" id="{6E35994C-5BF1-4CD9-B11E-FAA12A6920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E18831-14BB-4F39-8935-DB95D1765E1E}"/>
              </a:ext>
            </a:extLst>
          </p:cNvPr>
          <p:cNvSpPr>
            <a:spLocks noGrp="1"/>
          </p:cNvSpPr>
          <p:nvPr>
            <p:ph type="sldNum" sz="quarter" idx="12"/>
          </p:nvPr>
        </p:nvSpPr>
        <p:spPr/>
        <p:txBody>
          <a:bodyPr/>
          <a:lstStyle/>
          <a:p>
            <a:fld id="{29051853-CC7B-4495-BEEF-6222A468D9BC}" type="slidenum">
              <a:rPr lang="en-US" smtClean="0"/>
              <a:t>‹#›</a:t>
            </a:fld>
            <a:endParaRPr lang="en-US"/>
          </a:p>
        </p:txBody>
      </p:sp>
      <p:sp>
        <p:nvSpPr>
          <p:cNvPr id="10" name="Title 1">
            <a:extLst>
              <a:ext uri="{FF2B5EF4-FFF2-40B4-BE49-F238E27FC236}">
                <a16:creationId xmlns:a16="http://schemas.microsoft.com/office/drawing/2014/main" id="{D5DC6A62-8281-45C0-B516-E4947B986BF4}"/>
              </a:ext>
            </a:extLst>
          </p:cNvPr>
          <p:cNvSpPr>
            <a:spLocks noGrp="1"/>
          </p:cNvSpPr>
          <p:nvPr>
            <p:ph type="title" hasCustomPrompt="1"/>
          </p:nvPr>
        </p:nvSpPr>
        <p:spPr>
          <a:xfrm>
            <a:off x="849315" y="365125"/>
            <a:ext cx="8751065" cy="1325563"/>
          </a:xfrm>
        </p:spPr>
        <p:txBody>
          <a:bodyPr/>
          <a:lstStyle>
            <a:lvl1pPr algn="ctr">
              <a:defRPr>
                <a:solidFill>
                  <a:srgbClr val="009CC2"/>
                </a:solidFill>
                <a:latin typeface="Roboto Lt" pitchFamily="2" charset="0"/>
                <a:ea typeface="Roboto Lt" pitchFamily="2" charset="0"/>
              </a:defRPr>
            </a:lvl1pPr>
          </a:lstStyle>
          <a:p>
            <a:r>
              <a:rPr lang="en-US" dirty="0"/>
              <a:t>Click to edit Master title style                           </a:t>
            </a:r>
          </a:p>
        </p:txBody>
      </p:sp>
      <p:cxnSp>
        <p:nvCxnSpPr>
          <p:cNvPr id="11" name="Straight Connector 10">
            <a:extLst>
              <a:ext uri="{FF2B5EF4-FFF2-40B4-BE49-F238E27FC236}">
                <a16:creationId xmlns:a16="http://schemas.microsoft.com/office/drawing/2014/main" id="{F6CBCCA2-A24E-4190-88C7-FF7114B31FAF}"/>
              </a:ext>
            </a:extLst>
          </p:cNvPr>
          <p:cNvCxnSpPr>
            <a:cxnSpLocks/>
          </p:cNvCxnSpPr>
          <p:nvPr userDrawn="1"/>
        </p:nvCxnSpPr>
        <p:spPr>
          <a:xfrm flipV="1">
            <a:off x="838200" y="488848"/>
            <a:ext cx="0" cy="1125617"/>
          </a:xfrm>
          <a:prstGeom prst="line">
            <a:avLst/>
          </a:prstGeom>
          <a:ln w="19050">
            <a:solidFill>
              <a:srgbClr val="009CC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5AFA319-13BF-48D5-871C-8BE6F8A9E8AE}"/>
              </a:ext>
            </a:extLst>
          </p:cNvPr>
          <p:cNvPicPr>
            <a:picLocks noChangeAspect="1"/>
          </p:cNvPicPr>
          <p:nvPr userDrawn="1"/>
        </p:nvPicPr>
        <p:blipFill>
          <a:blip r:embed="rId2"/>
          <a:stretch>
            <a:fillRect/>
          </a:stretch>
        </p:blipFill>
        <p:spPr>
          <a:xfrm>
            <a:off x="9714772" y="435465"/>
            <a:ext cx="1848578" cy="1232384"/>
          </a:xfrm>
          <a:prstGeom prst="rect">
            <a:avLst/>
          </a:prstGeom>
        </p:spPr>
      </p:pic>
      <p:pic>
        <p:nvPicPr>
          <p:cNvPr id="13" name="Picture 12">
            <a:extLst>
              <a:ext uri="{FF2B5EF4-FFF2-40B4-BE49-F238E27FC236}">
                <a16:creationId xmlns:a16="http://schemas.microsoft.com/office/drawing/2014/main" id="{0BD8197C-8AA1-4ED5-B2B1-CAD958FB9C27}"/>
              </a:ext>
            </a:extLst>
          </p:cNvPr>
          <p:cNvPicPr>
            <a:picLocks noChangeAspect="1"/>
          </p:cNvPicPr>
          <p:nvPr userDrawn="1"/>
        </p:nvPicPr>
        <p:blipFill>
          <a:blip r:embed="rId3"/>
          <a:stretch>
            <a:fillRect/>
          </a:stretch>
        </p:blipFill>
        <p:spPr>
          <a:xfrm rot="16200000">
            <a:off x="-176046" y="735057"/>
            <a:ext cx="1373064" cy="633200"/>
          </a:xfrm>
          <a:prstGeom prst="rect">
            <a:avLst/>
          </a:prstGeom>
        </p:spPr>
      </p:pic>
      <p:cxnSp>
        <p:nvCxnSpPr>
          <p:cNvPr id="14" name="Straight Connector 13">
            <a:extLst>
              <a:ext uri="{FF2B5EF4-FFF2-40B4-BE49-F238E27FC236}">
                <a16:creationId xmlns:a16="http://schemas.microsoft.com/office/drawing/2014/main" id="{BBCD3AB8-6AD4-4575-989A-D5274E9582F5}"/>
              </a:ext>
            </a:extLst>
          </p:cNvPr>
          <p:cNvCxnSpPr>
            <a:cxnSpLocks/>
          </p:cNvCxnSpPr>
          <p:nvPr userDrawn="1"/>
        </p:nvCxnSpPr>
        <p:spPr>
          <a:xfrm flipV="1">
            <a:off x="9613082" y="488849"/>
            <a:ext cx="0" cy="1125617"/>
          </a:xfrm>
          <a:prstGeom prst="line">
            <a:avLst/>
          </a:prstGeom>
          <a:ln w="19050">
            <a:solidFill>
              <a:srgbClr val="009CC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424EBC-3E86-4C62-8D6B-1792FC12CE88}"/>
              </a:ext>
            </a:extLst>
          </p:cNvPr>
          <p:cNvCxnSpPr>
            <a:cxnSpLocks/>
          </p:cNvCxnSpPr>
          <p:nvPr userDrawn="1"/>
        </p:nvCxnSpPr>
        <p:spPr>
          <a:xfrm>
            <a:off x="347133" y="6423177"/>
            <a:ext cx="11049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43FA9B88-18D2-4E20-B7D4-F0073119AF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09570" y="6060996"/>
            <a:ext cx="547620" cy="376488"/>
          </a:xfrm>
          <a:prstGeom prst="rect">
            <a:avLst/>
          </a:prstGeom>
        </p:spPr>
      </p:pic>
    </p:spTree>
    <p:extLst>
      <p:ext uri="{BB962C8B-B14F-4D97-AF65-F5344CB8AC3E}">
        <p14:creationId xmlns:p14="http://schemas.microsoft.com/office/powerpoint/2010/main" val="133451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7396-FB5A-41B8-B138-30A2B15A5AC8}"/>
              </a:ext>
            </a:extLst>
          </p:cNvPr>
          <p:cNvSpPr>
            <a:spLocks noGrp="1"/>
          </p:cNvSpPr>
          <p:nvPr>
            <p:ph type="title"/>
          </p:nvPr>
        </p:nvSpPr>
        <p:spPr>
          <a:xfrm>
            <a:off x="839788" y="1814412"/>
            <a:ext cx="3932237" cy="96265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236097C-4669-4050-AE85-89009BC155F9}"/>
              </a:ext>
            </a:extLst>
          </p:cNvPr>
          <p:cNvSpPr>
            <a:spLocks noGrp="1"/>
          </p:cNvSpPr>
          <p:nvPr>
            <p:ph type="pic" idx="1"/>
          </p:nvPr>
        </p:nvSpPr>
        <p:spPr>
          <a:xfrm>
            <a:off x="5183188" y="1814412"/>
            <a:ext cx="6172200" cy="40466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8DE6F9E-134A-49A1-B8EE-876BC20BDF94}"/>
              </a:ext>
            </a:extLst>
          </p:cNvPr>
          <p:cNvSpPr>
            <a:spLocks noGrp="1"/>
          </p:cNvSpPr>
          <p:nvPr>
            <p:ph type="body" sz="half" idx="2"/>
          </p:nvPr>
        </p:nvSpPr>
        <p:spPr>
          <a:xfrm>
            <a:off x="839788" y="2777066"/>
            <a:ext cx="3932237" cy="30919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670BE3B-8EC7-4696-AAE7-016EA814067A}"/>
              </a:ext>
            </a:extLst>
          </p:cNvPr>
          <p:cNvSpPr>
            <a:spLocks noGrp="1"/>
          </p:cNvSpPr>
          <p:nvPr>
            <p:ph type="dt" sz="half" idx="10"/>
          </p:nvPr>
        </p:nvSpPr>
        <p:spPr/>
        <p:txBody>
          <a:bodyPr/>
          <a:lstStyle/>
          <a:p>
            <a:fld id="{4649C930-7A14-40C4-8CE7-C08C1D3DCF6D}" type="datetimeFigureOut">
              <a:rPr lang="en-US" smtClean="0"/>
              <a:t>5/12/2025</a:t>
            </a:fld>
            <a:endParaRPr lang="en-US"/>
          </a:p>
        </p:txBody>
      </p:sp>
      <p:sp>
        <p:nvSpPr>
          <p:cNvPr id="6" name="Footer Placeholder 5">
            <a:extLst>
              <a:ext uri="{FF2B5EF4-FFF2-40B4-BE49-F238E27FC236}">
                <a16:creationId xmlns:a16="http://schemas.microsoft.com/office/drawing/2014/main" id="{CA04D432-D33D-470C-97D7-D5A4AFCDB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0D5F9-EA21-4B55-BCA4-B94A299407B0}"/>
              </a:ext>
            </a:extLst>
          </p:cNvPr>
          <p:cNvSpPr>
            <a:spLocks noGrp="1"/>
          </p:cNvSpPr>
          <p:nvPr>
            <p:ph type="sldNum" sz="quarter" idx="12"/>
          </p:nvPr>
        </p:nvSpPr>
        <p:spPr/>
        <p:txBody>
          <a:bodyPr/>
          <a:lstStyle/>
          <a:p>
            <a:fld id="{29051853-CC7B-4495-BEEF-6222A468D9BC}" type="slidenum">
              <a:rPr lang="en-US" smtClean="0"/>
              <a:t>‹#›</a:t>
            </a:fld>
            <a:endParaRPr lang="en-US"/>
          </a:p>
        </p:txBody>
      </p:sp>
      <p:sp>
        <p:nvSpPr>
          <p:cNvPr id="8" name="Title 1">
            <a:extLst>
              <a:ext uri="{FF2B5EF4-FFF2-40B4-BE49-F238E27FC236}">
                <a16:creationId xmlns:a16="http://schemas.microsoft.com/office/drawing/2014/main" id="{350BE206-BB68-41FD-AB86-B15A7B174DBC}"/>
              </a:ext>
            </a:extLst>
          </p:cNvPr>
          <p:cNvSpPr txBox="1">
            <a:spLocks/>
          </p:cNvSpPr>
          <p:nvPr userDrawn="1"/>
        </p:nvSpPr>
        <p:spPr>
          <a:xfrm>
            <a:off x="838201" y="365125"/>
            <a:ext cx="876218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009CC2"/>
                </a:solidFill>
                <a:latin typeface="Roboto Lt" pitchFamily="2" charset="0"/>
                <a:ea typeface="Roboto Lt" pitchFamily="2" charset="0"/>
                <a:cs typeface="+mj-cs"/>
              </a:defRPr>
            </a:lvl1pPr>
          </a:lstStyle>
          <a:p>
            <a:r>
              <a:rPr lang="en-US" dirty="0"/>
              <a:t>Click to edit Master title style                           </a:t>
            </a:r>
          </a:p>
        </p:txBody>
      </p:sp>
      <p:cxnSp>
        <p:nvCxnSpPr>
          <p:cNvPr id="9" name="Straight Connector 8">
            <a:extLst>
              <a:ext uri="{FF2B5EF4-FFF2-40B4-BE49-F238E27FC236}">
                <a16:creationId xmlns:a16="http://schemas.microsoft.com/office/drawing/2014/main" id="{F76A2F2E-E579-447F-ACC9-D470C36B1949}"/>
              </a:ext>
            </a:extLst>
          </p:cNvPr>
          <p:cNvCxnSpPr>
            <a:cxnSpLocks/>
          </p:cNvCxnSpPr>
          <p:nvPr userDrawn="1"/>
        </p:nvCxnSpPr>
        <p:spPr>
          <a:xfrm flipV="1">
            <a:off x="838200" y="488848"/>
            <a:ext cx="0" cy="1125617"/>
          </a:xfrm>
          <a:prstGeom prst="line">
            <a:avLst/>
          </a:prstGeom>
          <a:ln w="19050">
            <a:solidFill>
              <a:srgbClr val="009CC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098DF82-AE87-4303-9AD2-F4718907A706}"/>
              </a:ext>
            </a:extLst>
          </p:cNvPr>
          <p:cNvPicPr>
            <a:picLocks noChangeAspect="1"/>
          </p:cNvPicPr>
          <p:nvPr userDrawn="1"/>
        </p:nvPicPr>
        <p:blipFill>
          <a:blip r:embed="rId2"/>
          <a:stretch>
            <a:fillRect/>
          </a:stretch>
        </p:blipFill>
        <p:spPr>
          <a:xfrm>
            <a:off x="9714772" y="435465"/>
            <a:ext cx="1848578" cy="1232384"/>
          </a:xfrm>
          <a:prstGeom prst="rect">
            <a:avLst/>
          </a:prstGeom>
        </p:spPr>
      </p:pic>
      <p:pic>
        <p:nvPicPr>
          <p:cNvPr id="11" name="Picture 10">
            <a:extLst>
              <a:ext uri="{FF2B5EF4-FFF2-40B4-BE49-F238E27FC236}">
                <a16:creationId xmlns:a16="http://schemas.microsoft.com/office/drawing/2014/main" id="{4F37A2CF-963B-4996-9650-ADF72AE4C1C1}"/>
              </a:ext>
            </a:extLst>
          </p:cNvPr>
          <p:cNvPicPr>
            <a:picLocks noChangeAspect="1"/>
          </p:cNvPicPr>
          <p:nvPr userDrawn="1"/>
        </p:nvPicPr>
        <p:blipFill>
          <a:blip r:embed="rId3"/>
          <a:stretch>
            <a:fillRect/>
          </a:stretch>
        </p:blipFill>
        <p:spPr>
          <a:xfrm rot="16200000">
            <a:off x="-164932" y="749418"/>
            <a:ext cx="1373064" cy="633200"/>
          </a:xfrm>
          <a:prstGeom prst="rect">
            <a:avLst/>
          </a:prstGeom>
        </p:spPr>
      </p:pic>
      <p:cxnSp>
        <p:nvCxnSpPr>
          <p:cNvPr id="12" name="Straight Connector 11">
            <a:extLst>
              <a:ext uri="{FF2B5EF4-FFF2-40B4-BE49-F238E27FC236}">
                <a16:creationId xmlns:a16="http://schemas.microsoft.com/office/drawing/2014/main" id="{59FB3298-F466-4B55-812E-39E6B9050502}"/>
              </a:ext>
            </a:extLst>
          </p:cNvPr>
          <p:cNvCxnSpPr>
            <a:cxnSpLocks/>
          </p:cNvCxnSpPr>
          <p:nvPr userDrawn="1"/>
        </p:nvCxnSpPr>
        <p:spPr>
          <a:xfrm flipV="1">
            <a:off x="9613082" y="488849"/>
            <a:ext cx="0" cy="1125617"/>
          </a:xfrm>
          <a:prstGeom prst="line">
            <a:avLst/>
          </a:prstGeom>
          <a:ln w="19050">
            <a:solidFill>
              <a:srgbClr val="009CC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4460A4-D089-43A8-B5E1-623B41B234E4}"/>
              </a:ext>
            </a:extLst>
          </p:cNvPr>
          <p:cNvCxnSpPr>
            <a:cxnSpLocks/>
          </p:cNvCxnSpPr>
          <p:nvPr userDrawn="1"/>
        </p:nvCxnSpPr>
        <p:spPr>
          <a:xfrm>
            <a:off x="347133" y="6423177"/>
            <a:ext cx="11049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7CA33384-62F4-4A7E-8AF5-BDB7D404F1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909570" y="6060996"/>
            <a:ext cx="547620" cy="376488"/>
          </a:xfrm>
          <a:prstGeom prst="rect">
            <a:avLst/>
          </a:prstGeom>
        </p:spPr>
      </p:pic>
    </p:spTree>
    <p:extLst>
      <p:ext uri="{BB962C8B-B14F-4D97-AF65-F5344CB8AC3E}">
        <p14:creationId xmlns:p14="http://schemas.microsoft.com/office/powerpoint/2010/main" val="591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22799" y="5985933"/>
            <a:ext cx="5393267" cy="437243"/>
          </a:xfrm>
        </p:spPr>
        <p:txBody>
          <a:bodyPr anchor="ctr">
            <a:normAutofit/>
          </a:bodyPr>
          <a:lstStyle>
            <a:lvl1pPr algn="ctr">
              <a:defRPr sz="1800" spc="200" baseline="0">
                <a:solidFill>
                  <a:srgbClr val="008C53"/>
                </a:solidFill>
                <a:latin typeface="Roboto Lt" pitchFamily="2" charset="0"/>
                <a:ea typeface="Roboto Lt" pitchFamily="2" charset="0"/>
              </a:defRPr>
            </a:lvl1pPr>
          </a:lstStyle>
          <a:p>
            <a:r>
              <a:rPr lang="en-US" dirty="0"/>
              <a:t>Click to edit Master title style LAST PAGE</a:t>
            </a:r>
          </a:p>
        </p:txBody>
      </p:sp>
      <p:cxnSp>
        <p:nvCxnSpPr>
          <p:cNvPr id="8" name="Straight Connector 7"/>
          <p:cNvCxnSpPr>
            <a:cxnSpLocks/>
          </p:cNvCxnSpPr>
          <p:nvPr/>
        </p:nvCxnSpPr>
        <p:spPr>
          <a:xfrm>
            <a:off x="347133" y="6423177"/>
            <a:ext cx="11049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580EFA0C-2A0A-41AD-B1E1-6AE0006B30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6067" y="5353143"/>
            <a:ext cx="1556414" cy="1070034"/>
          </a:xfrm>
          <a:prstGeom prst="rect">
            <a:avLst/>
          </a:prstGeom>
        </p:spPr>
      </p:pic>
      <p:pic>
        <p:nvPicPr>
          <p:cNvPr id="25" name="Picture 24">
            <a:extLst>
              <a:ext uri="{FF2B5EF4-FFF2-40B4-BE49-F238E27FC236}">
                <a16:creationId xmlns:a16="http://schemas.microsoft.com/office/drawing/2014/main" id="{39E2FD9F-81B9-45B8-A0EA-2AF68C7F1ECE}"/>
              </a:ext>
            </a:extLst>
          </p:cNvPr>
          <p:cNvPicPr>
            <a:picLocks noChangeAspect="1"/>
          </p:cNvPicPr>
          <p:nvPr userDrawn="1"/>
        </p:nvPicPr>
        <p:blipFill>
          <a:blip r:embed="rId4">
            <a:alphaModFix amt="20000"/>
          </a:blip>
          <a:stretch>
            <a:fillRect/>
          </a:stretch>
        </p:blipFill>
        <p:spPr>
          <a:xfrm rot="8413364">
            <a:off x="-1242986" y="1338405"/>
            <a:ext cx="9546148" cy="4402294"/>
          </a:xfrm>
          <a:prstGeom prst="rect">
            <a:avLst/>
          </a:prstGeom>
        </p:spPr>
      </p:pic>
      <p:sp>
        <p:nvSpPr>
          <p:cNvPr id="26" name="Oval 25">
            <a:extLst>
              <a:ext uri="{FF2B5EF4-FFF2-40B4-BE49-F238E27FC236}">
                <a16:creationId xmlns:a16="http://schemas.microsoft.com/office/drawing/2014/main" id="{1BC5396A-423A-4DAA-ADB1-BD375B13D8CD}"/>
              </a:ext>
            </a:extLst>
          </p:cNvPr>
          <p:cNvSpPr/>
          <p:nvPr userDrawn="1"/>
        </p:nvSpPr>
        <p:spPr>
          <a:xfrm rot="4500000">
            <a:off x="-922188" y="-1205948"/>
            <a:ext cx="5499013" cy="5420567"/>
          </a:xfrm>
          <a:prstGeom prst="ellipse">
            <a:avLst/>
          </a:prstGeom>
          <a:gradFill flip="none" rotWithShape="1">
            <a:gsLst>
              <a:gs pos="0">
                <a:srgbClr val="FEB811">
                  <a:tint val="66000"/>
                  <a:satMod val="160000"/>
                </a:srgbClr>
              </a:gs>
              <a:gs pos="50000">
                <a:srgbClr val="FEB811">
                  <a:tint val="44500"/>
                  <a:satMod val="160000"/>
                </a:srgbClr>
              </a:gs>
              <a:gs pos="100000">
                <a:srgbClr val="FEB811">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93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1000" fill="hold"/>
                                        <p:tgtEl>
                                          <p:spTgt spid="25"/>
                                        </p:tgtEl>
                                        <p:attrNameLst>
                                          <p:attrName>ppt_w</p:attrName>
                                        </p:attrNameLst>
                                      </p:cBhvr>
                                      <p:tavLst>
                                        <p:tav tm="0">
                                          <p:val>
                                            <p:fltVal val="0"/>
                                          </p:val>
                                        </p:tav>
                                        <p:tav tm="100000">
                                          <p:val>
                                            <p:strVal val="#ppt_w"/>
                                          </p:val>
                                        </p:tav>
                                      </p:tavLst>
                                    </p:anim>
                                    <p:anim calcmode="lin" valueType="num">
                                      <p:cBhvr>
                                        <p:cTn id="14" dur="1000" fill="hold"/>
                                        <p:tgtEl>
                                          <p:spTgt spid="25"/>
                                        </p:tgtEl>
                                        <p:attrNameLst>
                                          <p:attrName>ppt_h</p:attrName>
                                        </p:attrNameLst>
                                      </p:cBhvr>
                                      <p:tavLst>
                                        <p:tav tm="0">
                                          <p:val>
                                            <p:fltVal val="0"/>
                                          </p:val>
                                        </p:tav>
                                        <p:tav tm="100000">
                                          <p:val>
                                            <p:strVal val="#ppt_h"/>
                                          </p:val>
                                        </p:tav>
                                      </p:tavLst>
                                    </p:anim>
                                    <p:anim calcmode="lin" valueType="num">
                                      <p:cBhvr>
                                        <p:cTn id="15" dur="1000" fill="hold"/>
                                        <p:tgtEl>
                                          <p:spTgt spid="25"/>
                                        </p:tgtEl>
                                        <p:attrNameLst>
                                          <p:attrName>style.rotation</p:attrName>
                                        </p:attrNameLst>
                                      </p:cBhvr>
                                      <p:tavLst>
                                        <p:tav tm="0">
                                          <p:val>
                                            <p:fltVal val="90"/>
                                          </p:val>
                                        </p:tav>
                                        <p:tav tm="100000">
                                          <p:val>
                                            <p:fltVal val="0"/>
                                          </p:val>
                                        </p:tav>
                                      </p:tavLst>
                                    </p:anim>
                                    <p:animEffect transition="in" filter="fade">
                                      <p:cBhvr>
                                        <p:cTn id="1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02588-38BF-4421-9F82-B0D6BF0C8B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D47E5-065A-424C-819D-3F2E3EEDB4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399F2-3D04-451D-BECB-393F57FA69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9C930-7A14-40C4-8CE7-C08C1D3DCF6D}" type="datetimeFigureOut">
              <a:rPr lang="en-US" smtClean="0"/>
              <a:t>5/12/2025</a:t>
            </a:fld>
            <a:endParaRPr lang="en-US"/>
          </a:p>
        </p:txBody>
      </p:sp>
      <p:sp>
        <p:nvSpPr>
          <p:cNvPr id="5" name="Footer Placeholder 4">
            <a:extLst>
              <a:ext uri="{FF2B5EF4-FFF2-40B4-BE49-F238E27FC236}">
                <a16:creationId xmlns:a16="http://schemas.microsoft.com/office/drawing/2014/main" id="{5C159C2A-602A-432F-B600-9F63C3F1B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DB7FAF-7C4E-4B51-A1C4-83BF83328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51853-CC7B-4495-BEEF-6222A468D9BC}" type="slidenum">
              <a:rPr lang="en-US" smtClean="0"/>
              <a:t>‹#›</a:t>
            </a:fld>
            <a:endParaRPr lang="en-US"/>
          </a:p>
        </p:txBody>
      </p:sp>
    </p:spTree>
    <p:extLst>
      <p:ext uri="{BB962C8B-B14F-4D97-AF65-F5344CB8AC3E}">
        <p14:creationId xmlns:p14="http://schemas.microsoft.com/office/powerpoint/2010/main" val="4040817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Benjamin.Moore@RSandH.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pompanobeachfl.gov/floodma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8EDC-6FA2-4D7C-B4B2-77680D4C3932}"/>
              </a:ext>
            </a:extLst>
          </p:cNvPr>
          <p:cNvSpPr>
            <a:spLocks noGrp="1"/>
          </p:cNvSpPr>
          <p:nvPr>
            <p:ph type="ctrTitle"/>
          </p:nvPr>
        </p:nvSpPr>
        <p:spPr/>
        <p:txBody>
          <a:bodyPr>
            <a:normAutofit fontScale="90000"/>
          </a:bodyPr>
          <a:lstStyle/>
          <a:p>
            <a:r>
              <a:rPr lang="en-US" i="1" dirty="0"/>
              <a:t>City of Pompano Beach</a:t>
            </a:r>
            <a:r>
              <a:rPr lang="en-US" dirty="0"/>
              <a:t> </a:t>
            </a:r>
            <a:r>
              <a:rPr lang="en-US" b="1" dirty="0"/>
              <a:t>2025</a:t>
            </a:r>
            <a:br>
              <a:rPr lang="en-US" dirty="0"/>
            </a:br>
            <a:r>
              <a:rPr lang="en-US" dirty="0"/>
              <a:t>Vulnerability Assessment</a:t>
            </a:r>
          </a:p>
        </p:txBody>
      </p:sp>
      <p:sp>
        <p:nvSpPr>
          <p:cNvPr id="3" name="Title 3">
            <a:extLst>
              <a:ext uri="{FF2B5EF4-FFF2-40B4-BE49-F238E27FC236}">
                <a16:creationId xmlns:a16="http://schemas.microsoft.com/office/drawing/2014/main" id="{5A0481ED-FC9B-44C0-B595-53204A18059C}"/>
              </a:ext>
            </a:extLst>
          </p:cNvPr>
          <p:cNvSpPr txBox="1">
            <a:spLocks/>
          </p:cNvSpPr>
          <p:nvPr/>
        </p:nvSpPr>
        <p:spPr>
          <a:xfrm>
            <a:off x="4777817" y="5053625"/>
            <a:ext cx="42917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spc="200" baseline="0">
                <a:solidFill>
                  <a:srgbClr val="71B69A"/>
                </a:solidFill>
                <a:latin typeface="Roboto Lt" pitchFamily="2" charset="0"/>
                <a:ea typeface="Roboto Lt" pitchFamily="2" charset="0"/>
                <a:cs typeface="+mj-cs"/>
              </a:defRPr>
            </a:lvl1pPr>
          </a:lstStyle>
          <a:p>
            <a:r>
              <a:rPr lang="en-US" sz="2200" dirty="0">
                <a:solidFill>
                  <a:schemeClr val="accent6">
                    <a:lumMod val="60000"/>
                    <a:lumOff val="40000"/>
                  </a:schemeClr>
                </a:solidFill>
              </a:rPr>
              <a:t>May 13</a:t>
            </a:r>
            <a:r>
              <a:rPr lang="en-US" sz="2200" baseline="30000" dirty="0">
                <a:solidFill>
                  <a:schemeClr val="accent6">
                    <a:lumMod val="60000"/>
                    <a:lumOff val="40000"/>
                  </a:schemeClr>
                </a:solidFill>
              </a:rPr>
              <a:t>th</a:t>
            </a:r>
            <a:r>
              <a:rPr lang="en-US" sz="2200" dirty="0">
                <a:solidFill>
                  <a:schemeClr val="accent6">
                    <a:lumMod val="60000"/>
                    <a:lumOff val="40000"/>
                  </a:schemeClr>
                </a:solidFill>
              </a:rPr>
              <a:t> 2025</a:t>
            </a:r>
          </a:p>
          <a:p>
            <a:r>
              <a:rPr lang="en-US" sz="2200" dirty="0">
                <a:solidFill>
                  <a:schemeClr val="accent6">
                    <a:lumMod val="60000"/>
                    <a:lumOff val="40000"/>
                  </a:schemeClr>
                </a:solidFill>
              </a:rPr>
              <a:t>Presented by:</a:t>
            </a:r>
          </a:p>
          <a:p>
            <a:r>
              <a:rPr lang="en-US" sz="2200" dirty="0">
                <a:solidFill>
                  <a:schemeClr val="accent6">
                    <a:lumMod val="60000"/>
                    <a:lumOff val="40000"/>
                  </a:schemeClr>
                </a:solidFill>
              </a:rPr>
              <a:t>Christina Viala, </a:t>
            </a:r>
          </a:p>
          <a:p>
            <a:r>
              <a:rPr lang="en-US" sz="2200" dirty="0">
                <a:solidFill>
                  <a:schemeClr val="accent6">
                    <a:lumMod val="60000"/>
                    <a:lumOff val="40000"/>
                  </a:schemeClr>
                </a:solidFill>
              </a:rPr>
              <a:t>Sustainability Coordinator</a:t>
            </a:r>
          </a:p>
        </p:txBody>
      </p:sp>
    </p:spTree>
    <p:extLst>
      <p:ext uri="{BB962C8B-B14F-4D97-AF65-F5344CB8AC3E}">
        <p14:creationId xmlns:p14="http://schemas.microsoft.com/office/powerpoint/2010/main" val="149759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39726D-C9D6-4E23-AB24-3E97B02B6519}"/>
              </a:ext>
            </a:extLst>
          </p:cNvPr>
          <p:cNvPicPr>
            <a:picLocks noChangeAspect="1"/>
          </p:cNvPicPr>
          <p:nvPr/>
        </p:nvPicPr>
        <p:blipFill>
          <a:blip r:embed="rId3"/>
          <a:stretch>
            <a:fillRect/>
          </a:stretch>
        </p:blipFill>
        <p:spPr>
          <a:xfrm>
            <a:off x="394970" y="553453"/>
            <a:ext cx="11492229" cy="5796575"/>
          </a:xfrm>
          <a:prstGeom prst="rect">
            <a:avLst/>
          </a:prstGeom>
        </p:spPr>
      </p:pic>
    </p:spTree>
    <p:extLst>
      <p:ext uri="{BB962C8B-B14F-4D97-AF65-F5344CB8AC3E}">
        <p14:creationId xmlns:p14="http://schemas.microsoft.com/office/powerpoint/2010/main" val="415613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0084-212F-4D2B-9D12-317E5AFEB9BB}"/>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53A30DEC-59A7-4304-A626-E0D647883D5B}"/>
              </a:ext>
            </a:extLst>
          </p:cNvPr>
          <p:cNvSpPr>
            <a:spLocks noGrp="1"/>
          </p:cNvSpPr>
          <p:nvPr>
            <p:ph idx="1"/>
          </p:nvPr>
        </p:nvSpPr>
        <p:spPr>
          <a:xfrm>
            <a:off x="838200" y="1825625"/>
            <a:ext cx="10515600" cy="4351338"/>
          </a:xfrm>
        </p:spPr>
        <p:txBody>
          <a:bodyPr/>
          <a:lstStyle/>
          <a:p>
            <a:r>
              <a:rPr lang="en-US" sz="2000" dirty="0"/>
              <a:t>Developed a Priority list of Critical assets </a:t>
            </a:r>
          </a:p>
          <a:p>
            <a:r>
              <a:rPr lang="en-US" sz="2000" dirty="0"/>
              <a:t>Evaluate, plan, and coordinate</a:t>
            </a:r>
          </a:p>
          <a:p>
            <a:r>
              <a:rPr lang="en-US" sz="2000" dirty="0"/>
              <a:t>The recommended AAA boundary is the entire City (same as City boundary)</a:t>
            </a:r>
            <a:br>
              <a:rPr lang="en-US" sz="2000" dirty="0"/>
            </a:br>
            <a:endParaRPr lang="en-US" sz="2000" dirty="0"/>
          </a:p>
          <a:p>
            <a:endParaRPr lang="en-US" dirty="0"/>
          </a:p>
          <a:p>
            <a:endParaRPr lang="en-US" dirty="0"/>
          </a:p>
        </p:txBody>
      </p:sp>
      <p:pic>
        <p:nvPicPr>
          <p:cNvPr id="8" name="Picture 7">
            <a:extLst>
              <a:ext uri="{FF2B5EF4-FFF2-40B4-BE49-F238E27FC236}">
                <a16:creationId xmlns:a16="http://schemas.microsoft.com/office/drawing/2014/main" id="{DB776046-7A9D-4F90-8A80-2DAC031B8FB3}"/>
              </a:ext>
            </a:extLst>
          </p:cNvPr>
          <p:cNvPicPr>
            <a:picLocks noChangeAspect="1"/>
          </p:cNvPicPr>
          <p:nvPr/>
        </p:nvPicPr>
        <p:blipFill>
          <a:blip r:embed="rId3"/>
          <a:stretch>
            <a:fillRect/>
          </a:stretch>
        </p:blipFill>
        <p:spPr>
          <a:xfrm>
            <a:off x="537387" y="3235424"/>
            <a:ext cx="11117226" cy="2534004"/>
          </a:xfrm>
          <a:prstGeom prst="rect">
            <a:avLst/>
          </a:prstGeom>
        </p:spPr>
      </p:pic>
    </p:spTree>
    <p:extLst>
      <p:ext uri="{BB962C8B-B14F-4D97-AF65-F5344CB8AC3E}">
        <p14:creationId xmlns:p14="http://schemas.microsoft.com/office/powerpoint/2010/main" val="178378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AF3696-DABC-4123-A379-000A5057E2D0}"/>
              </a:ext>
            </a:extLst>
          </p:cNvPr>
          <p:cNvSpPr>
            <a:spLocks noGrp="1"/>
          </p:cNvSpPr>
          <p:nvPr>
            <p:ph type="title"/>
          </p:nvPr>
        </p:nvSpPr>
        <p:spPr>
          <a:xfrm>
            <a:off x="876675" y="365125"/>
            <a:ext cx="8723705" cy="1680243"/>
          </a:xfrm>
        </p:spPr>
        <p:txBody>
          <a:bodyPr>
            <a:noAutofit/>
          </a:bodyPr>
          <a:lstStyle/>
          <a:p>
            <a:pPr algn="l"/>
            <a:r>
              <a:rPr lang="en-US" sz="3600" dirty="0"/>
              <a:t>Next Steps: </a:t>
            </a:r>
            <a:br>
              <a:rPr lang="en-US" sz="3600" dirty="0"/>
            </a:br>
            <a:r>
              <a:rPr lang="en-US" sz="3600" dirty="0"/>
              <a:t>Moving From Assessment to Action</a:t>
            </a:r>
            <a:br>
              <a:rPr lang="en-US" sz="3600" dirty="0"/>
            </a:br>
            <a:endParaRPr lang="en-US" sz="3600" dirty="0"/>
          </a:p>
        </p:txBody>
      </p:sp>
      <p:graphicFrame>
        <p:nvGraphicFramePr>
          <p:cNvPr id="5" name="Diagram 4">
            <a:extLst>
              <a:ext uri="{FF2B5EF4-FFF2-40B4-BE49-F238E27FC236}">
                <a16:creationId xmlns:a16="http://schemas.microsoft.com/office/drawing/2014/main" id="{77B20275-32C4-41A0-8308-436000136823}"/>
              </a:ext>
            </a:extLst>
          </p:cNvPr>
          <p:cNvGraphicFramePr/>
          <p:nvPr>
            <p:extLst>
              <p:ext uri="{D42A27DB-BD31-4B8C-83A1-F6EECF244321}">
                <p14:modId xmlns:p14="http://schemas.microsoft.com/office/powerpoint/2010/main" val="1099563682"/>
              </p:ext>
            </p:extLst>
          </p:nvPr>
        </p:nvGraphicFramePr>
        <p:xfrm>
          <a:off x="2178075" y="2468097"/>
          <a:ext cx="7122336" cy="298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064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204FE-699C-45C1-B1BB-4060B05ADFBB}"/>
              </a:ext>
            </a:extLst>
          </p:cNvPr>
          <p:cNvSpPr txBox="1">
            <a:spLocks/>
          </p:cNvSpPr>
          <p:nvPr/>
        </p:nvSpPr>
        <p:spPr>
          <a:xfrm>
            <a:off x="7003623" y="1606222"/>
            <a:ext cx="2901127" cy="7038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800" kern="1200" spc="200" baseline="0">
                <a:solidFill>
                  <a:srgbClr val="008C53"/>
                </a:solidFill>
                <a:latin typeface="Roboto Lt" pitchFamily="2" charset="0"/>
                <a:ea typeface="Roboto Lt" pitchFamily="2" charset="0"/>
                <a:cs typeface="+mj-cs"/>
              </a:defRPr>
            </a:lvl1pPr>
          </a:lstStyle>
          <a:p>
            <a:r>
              <a:rPr lang="en-US" sz="3200" i="1" dirty="0"/>
              <a:t>Questions?</a:t>
            </a:r>
          </a:p>
        </p:txBody>
      </p:sp>
      <p:sp>
        <p:nvSpPr>
          <p:cNvPr id="4" name="TextBox 3">
            <a:extLst>
              <a:ext uri="{FF2B5EF4-FFF2-40B4-BE49-F238E27FC236}">
                <a16:creationId xmlns:a16="http://schemas.microsoft.com/office/drawing/2014/main" id="{DC3373CD-040A-46F8-82EE-3AD94188D83E}"/>
              </a:ext>
            </a:extLst>
          </p:cNvPr>
          <p:cNvSpPr txBox="1"/>
          <p:nvPr/>
        </p:nvSpPr>
        <p:spPr>
          <a:xfrm>
            <a:off x="7263092" y="2613392"/>
            <a:ext cx="4022255" cy="1631216"/>
          </a:xfrm>
          <a:prstGeom prst="rect">
            <a:avLst/>
          </a:prstGeom>
          <a:noFill/>
        </p:spPr>
        <p:txBody>
          <a:bodyPr wrap="none" rtlCol="0">
            <a:spAutoFit/>
          </a:bodyPr>
          <a:lstStyle/>
          <a:p>
            <a:r>
              <a:rPr lang="en-US" sz="2000" b="1" dirty="0">
                <a:solidFill>
                  <a:srgbClr val="0070C0"/>
                </a:solidFill>
                <a:latin typeface="Roboto Lt"/>
              </a:rPr>
              <a:t>Contact Us:</a:t>
            </a:r>
          </a:p>
          <a:p>
            <a:r>
              <a:rPr lang="en-US" sz="2000" dirty="0">
                <a:solidFill>
                  <a:srgbClr val="0070C0"/>
                </a:solidFill>
                <a:latin typeface="Roboto Lt"/>
              </a:rPr>
              <a:t>Christina Viala</a:t>
            </a:r>
            <a:endParaRPr lang="en-US" sz="2000" dirty="0">
              <a:solidFill>
                <a:srgbClr val="0070C0"/>
              </a:solidFill>
              <a:latin typeface="Roboto Lt"/>
              <a:hlinkClick r:id="rId3">
                <a:extLst>
                  <a:ext uri="{A12FA001-AC4F-418D-AE19-62706E023703}">
                    <ahyp:hlinkClr xmlns:ahyp="http://schemas.microsoft.com/office/drawing/2018/hyperlinkcolor" val="tx"/>
                  </a:ext>
                </a:extLst>
              </a:hlinkClick>
            </a:endParaRPr>
          </a:p>
          <a:p>
            <a:r>
              <a:rPr lang="en-US" sz="2000" dirty="0">
                <a:solidFill>
                  <a:srgbClr val="0070C0"/>
                </a:solidFill>
                <a:latin typeface="Roboto Lt"/>
              </a:rPr>
              <a:t>Email: </a:t>
            </a:r>
            <a:r>
              <a:rPr lang="en-US" sz="2000" dirty="0">
                <a:solidFill>
                  <a:srgbClr val="0070C0"/>
                </a:solidFill>
                <a:latin typeface="Roboto Lt"/>
                <a:hlinkClick r:id="rId3">
                  <a:extLst>
                    <a:ext uri="{A12FA001-AC4F-418D-AE19-62706E023703}">
                      <ahyp:hlinkClr xmlns:ahyp="http://schemas.microsoft.com/office/drawing/2018/hyperlinkcolor" val="tx"/>
                    </a:ext>
                  </a:extLst>
                </a:hlinkClick>
              </a:rPr>
              <a:t>christina.viala@copbfl.com</a:t>
            </a:r>
            <a:endParaRPr lang="en-US" sz="2000" dirty="0">
              <a:solidFill>
                <a:srgbClr val="0070C0"/>
              </a:solidFill>
              <a:latin typeface="Roboto Lt"/>
            </a:endParaRPr>
          </a:p>
          <a:p>
            <a:r>
              <a:rPr lang="en-US" sz="2000" dirty="0">
                <a:solidFill>
                  <a:srgbClr val="0070C0"/>
                </a:solidFill>
                <a:latin typeface="Roboto Lt"/>
              </a:rPr>
              <a:t>Phone: 954-786-5541</a:t>
            </a:r>
          </a:p>
          <a:p>
            <a:endParaRPr lang="en-US" sz="2000" dirty="0">
              <a:solidFill>
                <a:schemeClr val="bg1"/>
              </a:solidFill>
            </a:endParaRPr>
          </a:p>
        </p:txBody>
      </p:sp>
    </p:spTree>
    <p:extLst>
      <p:ext uri="{BB962C8B-B14F-4D97-AF65-F5344CB8AC3E}">
        <p14:creationId xmlns:p14="http://schemas.microsoft.com/office/powerpoint/2010/main" val="198903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783405-5F5D-4609-8D42-18C630BD979D}"/>
              </a:ext>
            </a:extLst>
          </p:cNvPr>
          <p:cNvSpPr>
            <a:spLocks noGrp="1"/>
          </p:cNvSpPr>
          <p:nvPr>
            <p:ph type="title"/>
          </p:nvPr>
        </p:nvSpPr>
        <p:spPr/>
        <p:txBody>
          <a:bodyPr>
            <a:normAutofit/>
          </a:bodyPr>
          <a:lstStyle/>
          <a:p>
            <a:pPr algn="l"/>
            <a:r>
              <a:rPr lang="en-US" sz="3600" dirty="0"/>
              <a:t>Sustainability &amp; Resilience Work Plan</a:t>
            </a:r>
          </a:p>
        </p:txBody>
      </p:sp>
      <p:grpSp>
        <p:nvGrpSpPr>
          <p:cNvPr id="43" name="Group 42">
            <a:extLst>
              <a:ext uri="{FF2B5EF4-FFF2-40B4-BE49-F238E27FC236}">
                <a16:creationId xmlns:a16="http://schemas.microsoft.com/office/drawing/2014/main" id="{3C1C974D-99EA-4882-AB74-CD472BB53076}"/>
              </a:ext>
            </a:extLst>
          </p:cNvPr>
          <p:cNvGrpSpPr/>
          <p:nvPr/>
        </p:nvGrpSpPr>
        <p:grpSpPr>
          <a:xfrm>
            <a:off x="952500" y="1716405"/>
            <a:ext cx="10286999" cy="5799690"/>
            <a:chOff x="952500" y="479753"/>
            <a:chExt cx="10286999" cy="5799690"/>
          </a:xfrm>
        </p:grpSpPr>
        <p:grpSp>
          <p:nvGrpSpPr>
            <p:cNvPr id="44" name="Group 43">
              <a:extLst>
                <a:ext uri="{FF2B5EF4-FFF2-40B4-BE49-F238E27FC236}">
                  <a16:creationId xmlns:a16="http://schemas.microsoft.com/office/drawing/2014/main" id="{23633B6B-7155-4574-8747-6FBFBB33B2CE}"/>
                </a:ext>
              </a:extLst>
            </p:cNvPr>
            <p:cNvGrpSpPr/>
            <p:nvPr/>
          </p:nvGrpSpPr>
          <p:grpSpPr>
            <a:xfrm>
              <a:off x="952500" y="479753"/>
              <a:ext cx="10286999" cy="4270180"/>
              <a:chOff x="914401" y="381000"/>
              <a:chExt cx="10286999" cy="4270180"/>
            </a:xfrm>
          </p:grpSpPr>
          <p:sp>
            <p:nvSpPr>
              <p:cNvPr id="66" name="Freeform 5">
                <a:extLst>
                  <a:ext uri="{FF2B5EF4-FFF2-40B4-BE49-F238E27FC236}">
                    <a16:creationId xmlns:a16="http://schemas.microsoft.com/office/drawing/2014/main" id="{60262044-602C-49C6-AC60-88A312A71668}"/>
                  </a:ext>
                </a:extLst>
              </p:cNvPr>
              <p:cNvSpPr>
                <a:spLocks/>
              </p:cNvSpPr>
              <p:nvPr/>
            </p:nvSpPr>
            <p:spPr bwMode="auto">
              <a:xfrm>
                <a:off x="9779656" y="381000"/>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5"/>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67" name="Rectangle 66">
                <a:extLst>
                  <a:ext uri="{FF2B5EF4-FFF2-40B4-BE49-F238E27FC236}">
                    <a16:creationId xmlns:a16="http://schemas.microsoft.com/office/drawing/2014/main" id="{1F1496EC-5CD4-4F42-BA30-196D4E930135}"/>
                  </a:ext>
                </a:extLst>
              </p:cNvPr>
              <p:cNvSpPr>
                <a:spLocks noChangeArrowheads="1"/>
              </p:cNvSpPr>
              <p:nvPr/>
            </p:nvSpPr>
            <p:spPr bwMode="auto">
              <a:xfrm>
                <a:off x="6701157" y="381000"/>
                <a:ext cx="3200400" cy="1013737"/>
              </a:xfrm>
              <a:prstGeom prst="rect">
                <a:avLst/>
              </a:prstGeom>
              <a:solidFill>
                <a:schemeClr val="accent3"/>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68" name="Rectangle 67">
                <a:extLst>
                  <a:ext uri="{FF2B5EF4-FFF2-40B4-BE49-F238E27FC236}">
                    <a16:creationId xmlns:a16="http://schemas.microsoft.com/office/drawing/2014/main" id="{CEA15D39-2C4B-4229-8BDD-6CF434CBA4FE}"/>
                  </a:ext>
                </a:extLst>
              </p:cNvPr>
              <p:cNvSpPr>
                <a:spLocks noChangeArrowheads="1"/>
              </p:cNvSpPr>
              <p:nvPr/>
            </p:nvSpPr>
            <p:spPr bwMode="auto">
              <a:xfrm>
                <a:off x="3581400" y="381000"/>
                <a:ext cx="3200400" cy="1013737"/>
              </a:xfrm>
              <a:prstGeom prst="rect">
                <a:avLst/>
              </a:prstGeom>
              <a:solidFill>
                <a:schemeClr val="accent3"/>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69" name="Freeform 5">
                <a:extLst>
                  <a:ext uri="{FF2B5EF4-FFF2-40B4-BE49-F238E27FC236}">
                    <a16:creationId xmlns:a16="http://schemas.microsoft.com/office/drawing/2014/main" id="{EC58338D-D785-4C2D-90E2-C424FC1E5E74}"/>
                  </a:ext>
                </a:extLst>
              </p:cNvPr>
              <p:cNvSpPr>
                <a:spLocks/>
              </p:cNvSpPr>
              <p:nvPr/>
            </p:nvSpPr>
            <p:spPr bwMode="auto">
              <a:xfrm flipV="1">
                <a:off x="9779656" y="1700886"/>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5">
                  <a:lumMod val="50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70" name="Rectangle 69">
                <a:extLst>
                  <a:ext uri="{FF2B5EF4-FFF2-40B4-BE49-F238E27FC236}">
                    <a16:creationId xmlns:a16="http://schemas.microsoft.com/office/drawing/2014/main" id="{E3DB99C7-827D-4584-853C-AADFA25DB94D}"/>
                  </a:ext>
                </a:extLst>
              </p:cNvPr>
              <p:cNvSpPr>
                <a:spLocks noChangeArrowheads="1"/>
              </p:cNvSpPr>
              <p:nvPr/>
            </p:nvSpPr>
            <p:spPr bwMode="auto">
              <a:xfrm>
                <a:off x="7042651" y="2009108"/>
                <a:ext cx="2787149" cy="1013737"/>
              </a:xfrm>
              <a:prstGeom prst="rect">
                <a:avLst/>
              </a:prstGeom>
              <a:solidFill>
                <a:schemeClr val="accent4"/>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71" name="Rectangle 70">
                <a:extLst>
                  <a:ext uri="{FF2B5EF4-FFF2-40B4-BE49-F238E27FC236}">
                    <a16:creationId xmlns:a16="http://schemas.microsoft.com/office/drawing/2014/main" id="{0C4722E1-2DBD-40F8-BEDF-5D2128FAE0AA}"/>
                  </a:ext>
                </a:extLst>
              </p:cNvPr>
              <p:cNvSpPr>
                <a:spLocks noChangeArrowheads="1"/>
              </p:cNvSpPr>
              <p:nvPr/>
            </p:nvSpPr>
            <p:spPr bwMode="auto">
              <a:xfrm>
                <a:off x="4572000" y="2009108"/>
                <a:ext cx="2473205" cy="1013737"/>
              </a:xfrm>
              <a:prstGeom prst="rect">
                <a:avLst/>
              </a:prstGeom>
              <a:solidFill>
                <a:schemeClr val="accent1">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72" name="Rectangle 71">
                <a:extLst>
                  <a:ext uri="{FF2B5EF4-FFF2-40B4-BE49-F238E27FC236}">
                    <a16:creationId xmlns:a16="http://schemas.microsoft.com/office/drawing/2014/main" id="{001E06D7-08BF-4418-85A7-8169573D28A4}"/>
                  </a:ext>
                </a:extLst>
              </p:cNvPr>
              <p:cNvSpPr>
                <a:spLocks noChangeArrowheads="1"/>
              </p:cNvSpPr>
              <p:nvPr/>
            </p:nvSpPr>
            <p:spPr bwMode="auto">
              <a:xfrm>
                <a:off x="2286000" y="2009108"/>
                <a:ext cx="2286000" cy="1013737"/>
              </a:xfrm>
              <a:prstGeom prst="rect">
                <a:avLst/>
              </a:prstGeom>
              <a:solidFill>
                <a:schemeClr val="tx1"/>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73" name="Freeform 5">
                <a:extLst>
                  <a:ext uri="{FF2B5EF4-FFF2-40B4-BE49-F238E27FC236}">
                    <a16:creationId xmlns:a16="http://schemas.microsoft.com/office/drawing/2014/main" id="{70A3B4EB-E138-4498-AA35-FEEBE884AD27}"/>
                  </a:ext>
                </a:extLst>
              </p:cNvPr>
              <p:cNvSpPr>
                <a:spLocks/>
              </p:cNvSpPr>
              <p:nvPr/>
            </p:nvSpPr>
            <p:spPr bwMode="auto">
              <a:xfrm rot="10800000">
                <a:off x="914401" y="3328995"/>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1"/>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74" name="Freeform 5">
                <a:extLst>
                  <a:ext uri="{FF2B5EF4-FFF2-40B4-BE49-F238E27FC236}">
                    <a16:creationId xmlns:a16="http://schemas.microsoft.com/office/drawing/2014/main" id="{5AAD94EF-0B23-4C02-A583-E418F071D043}"/>
                  </a:ext>
                </a:extLst>
              </p:cNvPr>
              <p:cNvSpPr>
                <a:spLocks/>
              </p:cNvSpPr>
              <p:nvPr/>
            </p:nvSpPr>
            <p:spPr bwMode="auto">
              <a:xfrm rot="10800000" flipV="1">
                <a:off x="914401" y="2009108"/>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tx2"/>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75" name="Rectangle 74">
                <a:extLst>
                  <a:ext uri="{FF2B5EF4-FFF2-40B4-BE49-F238E27FC236}">
                    <a16:creationId xmlns:a16="http://schemas.microsoft.com/office/drawing/2014/main" id="{2D2E18C7-856B-4EBA-A552-FB7D784B46B6}"/>
                  </a:ext>
                </a:extLst>
              </p:cNvPr>
              <p:cNvSpPr>
                <a:spLocks noChangeArrowheads="1"/>
              </p:cNvSpPr>
              <p:nvPr/>
            </p:nvSpPr>
            <p:spPr bwMode="auto">
              <a:xfrm>
                <a:off x="4572000" y="3637217"/>
                <a:ext cx="2971800" cy="1013737"/>
              </a:xfrm>
              <a:prstGeom prst="rect">
                <a:avLst/>
              </a:prstGeom>
              <a:solidFill>
                <a:schemeClr val="accent5"/>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76" name="Rectangle 75">
                <a:extLst>
                  <a:ext uri="{FF2B5EF4-FFF2-40B4-BE49-F238E27FC236}">
                    <a16:creationId xmlns:a16="http://schemas.microsoft.com/office/drawing/2014/main" id="{5D977633-2625-44AC-AF01-7C217F787BFA}"/>
                  </a:ext>
                </a:extLst>
              </p:cNvPr>
              <p:cNvSpPr>
                <a:spLocks noChangeArrowheads="1"/>
              </p:cNvSpPr>
              <p:nvPr/>
            </p:nvSpPr>
            <p:spPr bwMode="auto">
              <a:xfrm>
                <a:off x="2286000" y="3637217"/>
                <a:ext cx="2286000" cy="1013737"/>
              </a:xfrm>
              <a:prstGeom prst="rect">
                <a:avLst/>
              </a:prstGeom>
              <a:solidFill>
                <a:schemeClr val="accent5">
                  <a:lumMod val="50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77" name="Freeform 6">
                <a:extLst>
                  <a:ext uri="{FF2B5EF4-FFF2-40B4-BE49-F238E27FC236}">
                    <a16:creationId xmlns:a16="http://schemas.microsoft.com/office/drawing/2014/main" id="{4BB5B8D0-D0BD-47FA-AAEA-95D4E1B6FD5F}"/>
                  </a:ext>
                </a:extLst>
              </p:cNvPr>
              <p:cNvSpPr>
                <a:spLocks/>
              </p:cNvSpPr>
              <p:nvPr/>
            </p:nvSpPr>
            <p:spPr bwMode="auto">
              <a:xfrm>
                <a:off x="1001345" y="381000"/>
                <a:ext cx="2585088" cy="1014062"/>
              </a:xfrm>
              <a:custGeom>
                <a:avLst/>
                <a:gdLst/>
                <a:ahLst/>
                <a:cxnLst>
                  <a:cxn ang="0">
                    <a:pos x="1872" y="0"/>
                  </a:cxn>
                  <a:cxn ang="0">
                    <a:pos x="1729" y="5"/>
                  </a:cxn>
                  <a:cxn ang="0">
                    <a:pos x="1588" y="21"/>
                  </a:cxn>
                  <a:cxn ang="0">
                    <a:pos x="1451" y="49"/>
                  </a:cxn>
                  <a:cxn ang="0">
                    <a:pos x="1318" y="85"/>
                  </a:cxn>
                  <a:cxn ang="0">
                    <a:pos x="1187" y="131"/>
                  </a:cxn>
                  <a:cxn ang="0">
                    <a:pos x="1062" y="186"/>
                  </a:cxn>
                  <a:cxn ang="0">
                    <a:pos x="942" y="249"/>
                  </a:cxn>
                  <a:cxn ang="0">
                    <a:pos x="827" y="322"/>
                  </a:cxn>
                  <a:cxn ang="0">
                    <a:pos x="717" y="401"/>
                  </a:cxn>
                  <a:cxn ang="0">
                    <a:pos x="615" y="489"/>
                  </a:cxn>
                  <a:cxn ang="0">
                    <a:pos x="518" y="583"/>
                  </a:cxn>
                  <a:cxn ang="0">
                    <a:pos x="428" y="684"/>
                  </a:cxn>
                  <a:cxn ang="0">
                    <a:pos x="346" y="791"/>
                  </a:cxn>
                  <a:cxn ang="0">
                    <a:pos x="272" y="905"/>
                  </a:cxn>
                  <a:cxn ang="0">
                    <a:pos x="206" y="1023"/>
                  </a:cxn>
                  <a:cxn ang="0">
                    <a:pos x="147" y="1147"/>
                  </a:cxn>
                  <a:cxn ang="0">
                    <a:pos x="98" y="1275"/>
                  </a:cxn>
                  <a:cxn ang="0">
                    <a:pos x="59" y="1407"/>
                  </a:cxn>
                  <a:cxn ang="0">
                    <a:pos x="29" y="1544"/>
                  </a:cxn>
                  <a:cxn ang="0">
                    <a:pos x="9" y="1684"/>
                  </a:cxn>
                  <a:cxn ang="0">
                    <a:pos x="0" y="1826"/>
                  </a:cxn>
                  <a:cxn ang="0">
                    <a:pos x="0" y="1923"/>
                  </a:cxn>
                  <a:cxn ang="0">
                    <a:pos x="9" y="2065"/>
                  </a:cxn>
                  <a:cxn ang="0">
                    <a:pos x="29" y="2204"/>
                  </a:cxn>
                  <a:cxn ang="0">
                    <a:pos x="59" y="2341"/>
                  </a:cxn>
                  <a:cxn ang="0">
                    <a:pos x="98" y="2473"/>
                  </a:cxn>
                  <a:cxn ang="0">
                    <a:pos x="147" y="2602"/>
                  </a:cxn>
                  <a:cxn ang="0">
                    <a:pos x="206" y="2725"/>
                  </a:cxn>
                  <a:cxn ang="0">
                    <a:pos x="272" y="2843"/>
                  </a:cxn>
                  <a:cxn ang="0">
                    <a:pos x="346" y="2957"/>
                  </a:cxn>
                  <a:cxn ang="0">
                    <a:pos x="428" y="3064"/>
                  </a:cxn>
                  <a:cxn ang="0">
                    <a:pos x="518" y="3165"/>
                  </a:cxn>
                  <a:cxn ang="0">
                    <a:pos x="615" y="3260"/>
                  </a:cxn>
                  <a:cxn ang="0">
                    <a:pos x="717" y="3347"/>
                  </a:cxn>
                  <a:cxn ang="0">
                    <a:pos x="827" y="3427"/>
                  </a:cxn>
                  <a:cxn ang="0">
                    <a:pos x="942" y="3499"/>
                  </a:cxn>
                  <a:cxn ang="0">
                    <a:pos x="1062" y="3562"/>
                  </a:cxn>
                  <a:cxn ang="0">
                    <a:pos x="1187" y="3617"/>
                  </a:cxn>
                  <a:cxn ang="0">
                    <a:pos x="1318" y="3663"/>
                  </a:cxn>
                  <a:cxn ang="0">
                    <a:pos x="1451" y="3699"/>
                  </a:cxn>
                  <a:cxn ang="0">
                    <a:pos x="1588" y="3726"/>
                  </a:cxn>
                  <a:cxn ang="0">
                    <a:pos x="1729" y="3742"/>
                  </a:cxn>
                  <a:cxn ang="0">
                    <a:pos x="1872" y="3748"/>
                  </a:cxn>
                </a:cxnLst>
                <a:rect l="0" t="0" r="r" b="b"/>
                <a:pathLst>
                  <a:path w="9552" h="3748">
                    <a:moveTo>
                      <a:pt x="9552" y="0"/>
                    </a:moveTo>
                    <a:lnTo>
                      <a:pt x="1872" y="0"/>
                    </a:lnTo>
                    <a:lnTo>
                      <a:pt x="1872" y="0"/>
                    </a:lnTo>
                    <a:lnTo>
                      <a:pt x="1825" y="2"/>
                    </a:lnTo>
                    <a:lnTo>
                      <a:pt x="1776" y="3"/>
                    </a:lnTo>
                    <a:lnTo>
                      <a:pt x="1729" y="5"/>
                    </a:lnTo>
                    <a:lnTo>
                      <a:pt x="1681" y="10"/>
                    </a:lnTo>
                    <a:lnTo>
                      <a:pt x="1635" y="15"/>
                    </a:lnTo>
                    <a:lnTo>
                      <a:pt x="1588" y="21"/>
                    </a:lnTo>
                    <a:lnTo>
                      <a:pt x="1542" y="30"/>
                    </a:lnTo>
                    <a:lnTo>
                      <a:pt x="1496" y="39"/>
                    </a:lnTo>
                    <a:lnTo>
                      <a:pt x="1451" y="49"/>
                    </a:lnTo>
                    <a:lnTo>
                      <a:pt x="1406" y="60"/>
                    </a:lnTo>
                    <a:lnTo>
                      <a:pt x="1361" y="71"/>
                    </a:lnTo>
                    <a:lnTo>
                      <a:pt x="1318" y="85"/>
                    </a:lnTo>
                    <a:lnTo>
                      <a:pt x="1273" y="99"/>
                    </a:lnTo>
                    <a:lnTo>
                      <a:pt x="1231" y="115"/>
                    </a:lnTo>
                    <a:lnTo>
                      <a:pt x="1187" y="131"/>
                    </a:lnTo>
                    <a:lnTo>
                      <a:pt x="1146" y="149"/>
                    </a:lnTo>
                    <a:lnTo>
                      <a:pt x="1104" y="166"/>
                    </a:lnTo>
                    <a:lnTo>
                      <a:pt x="1062" y="186"/>
                    </a:lnTo>
                    <a:lnTo>
                      <a:pt x="1021" y="206"/>
                    </a:lnTo>
                    <a:lnTo>
                      <a:pt x="981" y="227"/>
                    </a:lnTo>
                    <a:lnTo>
                      <a:pt x="942" y="249"/>
                    </a:lnTo>
                    <a:lnTo>
                      <a:pt x="903" y="273"/>
                    </a:lnTo>
                    <a:lnTo>
                      <a:pt x="864" y="297"/>
                    </a:lnTo>
                    <a:lnTo>
                      <a:pt x="827" y="322"/>
                    </a:lnTo>
                    <a:lnTo>
                      <a:pt x="790" y="347"/>
                    </a:lnTo>
                    <a:lnTo>
                      <a:pt x="754" y="374"/>
                    </a:lnTo>
                    <a:lnTo>
                      <a:pt x="717" y="401"/>
                    </a:lnTo>
                    <a:lnTo>
                      <a:pt x="683" y="430"/>
                    </a:lnTo>
                    <a:lnTo>
                      <a:pt x="649" y="459"/>
                    </a:lnTo>
                    <a:lnTo>
                      <a:pt x="615" y="489"/>
                    </a:lnTo>
                    <a:lnTo>
                      <a:pt x="582" y="520"/>
                    </a:lnTo>
                    <a:lnTo>
                      <a:pt x="549" y="551"/>
                    </a:lnTo>
                    <a:lnTo>
                      <a:pt x="518" y="583"/>
                    </a:lnTo>
                    <a:lnTo>
                      <a:pt x="488" y="616"/>
                    </a:lnTo>
                    <a:lnTo>
                      <a:pt x="458" y="649"/>
                    </a:lnTo>
                    <a:lnTo>
                      <a:pt x="428" y="684"/>
                    </a:lnTo>
                    <a:lnTo>
                      <a:pt x="400" y="719"/>
                    </a:lnTo>
                    <a:lnTo>
                      <a:pt x="372" y="755"/>
                    </a:lnTo>
                    <a:lnTo>
                      <a:pt x="346" y="791"/>
                    </a:lnTo>
                    <a:lnTo>
                      <a:pt x="320" y="829"/>
                    </a:lnTo>
                    <a:lnTo>
                      <a:pt x="295" y="866"/>
                    </a:lnTo>
                    <a:lnTo>
                      <a:pt x="272" y="905"/>
                    </a:lnTo>
                    <a:lnTo>
                      <a:pt x="249" y="943"/>
                    </a:lnTo>
                    <a:lnTo>
                      <a:pt x="227" y="983"/>
                    </a:lnTo>
                    <a:lnTo>
                      <a:pt x="206" y="1023"/>
                    </a:lnTo>
                    <a:lnTo>
                      <a:pt x="186" y="1063"/>
                    </a:lnTo>
                    <a:lnTo>
                      <a:pt x="166" y="1104"/>
                    </a:lnTo>
                    <a:lnTo>
                      <a:pt x="147" y="1147"/>
                    </a:lnTo>
                    <a:lnTo>
                      <a:pt x="130" y="1189"/>
                    </a:lnTo>
                    <a:lnTo>
                      <a:pt x="113" y="1231"/>
                    </a:lnTo>
                    <a:lnTo>
                      <a:pt x="98" y="1275"/>
                    </a:lnTo>
                    <a:lnTo>
                      <a:pt x="85" y="1318"/>
                    </a:lnTo>
                    <a:lnTo>
                      <a:pt x="71" y="1362"/>
                    </a:lnTo>
                    <a:lnTo>
                      <a:pt x="59" y="1407"/>
                    </a:lnTo>
                    <a:lnTo>
                      <a:pt x="47" y="1452"/>
                    </a:lnTo>
                    <a:lnTo>
                      <a:pt x="37" y="1498"/>
                    </a:lnTo>
                    <a:lnTo>
                      <a:pt x="29" y="1544"/>
                    </a:lnTo>
                    <a:lnTo>
                      <a:pt x="21" y="1590"/>
                    </a:lnTo>
                    <a:lnTo>
                      <a:pt x="15" y="1636"/>
                    </a:lnTo>
                    <a:lnTo>
                      <a:pt x="9" y="1684"/>
                    </a:lnTo>
                    <a:lnTo>
                      <a:pt x="5" y="1731"/>
                    </a:lnTo>
                    <a:lnTo>
                      <a:pt x="2" y="1778"/>
                    </a:lnTo>
                    <a:lnTo>
                      <a:pt x="0" y="1826"/>
                    </a:lnTo>
                    <a:lnTo>
                      <a:pt x="0" y="1874"/>
                    </a:lnTo>
                    <a:lnTo>
                      <a:pt x="0" y="1874"/>
                    </a:lnTo>
                    <a:lnTo>
                      <a:pt x="0" y="1923"/>
                    </a:lnTo>
                    <a:lnTo>
                      <a:pt x="2" y="1970"/>
                    </a:lnTo>
                    <a:lnTo>
                      <a:pt x="5" y="2017"/>
                    </a:lnTo>
                    <a:lnTo>
                      <a:pt x="9" y="2065"/>
                    </a:lnTo>
                    <a:lnTo>
                      <a:pt x="15" y="2112"/>
                    </a:lnTo>
                    <a:lnTo>
                      <a:pt x="21" y="2158"/>
                    </a:lnTo>
                    <a:lnTo>
                      <a:pt x="29" y="2204"/>
                    </a:lnTo>
                    <a:lnTo>
                      <a:pt x="37" y="2250"/>
                    </a:lnTo>
                    <a:lnTo>
                      <a:pt x="47" y="2295"/>
                    </a:lnTo>
                    <a:lnTo>
                      <a:pt x="59" y="2341"/>
                    </a:lnTo>
                    <a:lnTo>
                      <a:pt x="71" y="2385"/>
                    </a:lnTo>
                    <a:lnTo>
                      <a:pt x="85" y="2430"/>
                    </a:lnTo>
                    <a:lnTo>
                      <a:pt x="98" y="2473"/>
                    </a:lnTo>
                    <a:lnTo>
                      <a:pt x="113" y="2517"/>
                    </a:lnTo>
                    <a:lnTo>
                      <a:pt x="130" y="2559"/>
                    </a:lnTo>
                    <a:lnTo>
                      <a:pt x="147" y="2602"/>
                    </a:lnTo>
                    <a:lnTo>
                      <a:pt x="166" y="2643"/>
                    </a:lnTo>
                    <a:lnTo>
                      <a:pt x="186" y="2684"/>
                    </a:lnTo>
                    <a:lnTo>
                      <a:pt x="206" y="2725"/>
                    </a:lnTo>
                    <a:lnTo>
                      <a:pt x="227" y="2765"/>
                    </a:lnTo>
                    <a:lnTo>
                      <a:pt x="249" y="2805"/>
                    </a:lnTo>
                    <a:lnTo>
                      <a:pt x="272" y="2843"/>
                    </a:lnTo>
                    <a:lnTo>
                      <a:pt x="295" y="2882"/>
                    </a:lnTo>
                    <a:lnTo>
                      <a:pt x="320" y="2919"/>
                    </a:lnTo>
                    <a:lnTo>
                      <a:pt x="346" y="2957"/>
                    </a:lnTo>
                    <a:lnTo>
                      <a:pt x="372" y="2993"/>
                    </a:lnTo>
                    <a:lnTo>
                      <a:pt x="400" y="3029"/>
                    </a:lnTo>
                    <a:lnTo>
                      <a:pt x="428" y="3064"/>
                    </a:lnTo>
                    <a:lnTo>
                      <a:pt x="458" y="3099"/>
                    </a:lnTo>
                    <a:lnTo>
                      <a:pt x="488" y="3133"/>
                    </a:lnTo>
                    <a:lnTo>
                      <a:pt x="518" y="3165"/>
                    </a:lnTo>
                    <a:lnTo>
                      <a:pt x="549" y="3197"/>
                    </a:lnTo>
                    <a:lnTo>
                      <a:pt x="582" y="3228"/>
                    </a:lnTo>
                    <a:lnTo>
                      <a:pt x="615" y="3260"/>
                    </a:lnTo>
                    <a:lnTo>
                      <a:pt x="649" y="3290"/>
                    </a:lnTo>
                    <a:lnTo>
                      <a:pt x="683" y="3318"/>
                    </a:lnTo>
                    <a:lnTo>
                      <a:pt x="717" y="3347"/>
                    </a:lnTo>
                    <a:lnTo>
                      <a:pt x="754" y="3374"/>
                    </a:lnTo>
                    <a:lnTo>
                      <a:pt x="790" y="3400"/>
                    </a:lnTo>
                    <a:lnTo>
                      <a:pt x="827" y="3427"/>
                    </a:lnTo>
                    <a:lnTo>
                      <a:pt x="864" y="3451"/>
                    </a:lnTo>
                    <a:lnTo>
                      <a:pt x="903" y="3475"/>
                    </a:lnTo>
                    <a:lnTo>
                      <a:pt x="942" y="3499"/>
                    </a:lnTo>
                    <a:lnTo>
                      <a:pt x="981" y="3520"/>
                    </a:lnTo>
                    <a:lnTo>
                      <a:pt x="1021" y="3542"/>
                    </a:lnTo>
                    <a:lnTo>
                      <a:pt x="1062" y="3562"/>
                    </a:lnTo>
                    <a:lnTo>
                      <a:pt x="1104" y="3581"/>
                    </a:lnTo>
                    <a:lnTo>
                      <a:pt x="1146" y="3600"/>
                    </a:lnTo>
                    <a:lnTo>
                      <a:pt x="1187" y="3617"/>
                    </a:lnTo>
                    <a:lnTo>
                      <a:pt x="1231" y="3633"/>
                    </a:lnTo>
                    <a:lnTo>
                      <a:pt x="1273" y="3648"/>
                    </a:lnTo>
                    <a:lnTo>
                      <a:pt x="1318" y="3663"/>
                    </a:lnTo>
                    <a:lnTo>
                      <a:pt x="1361" y="3676"/>
                    </a:lnTo>
                    <a:lnTo>
                      <a:pt x="1406" y="3688"/>
                    </a:lnTo>
                    <a:lnTo>
                      <a:pt x="1451" y="3699"/>
                    </a:lnTo>
                    <a:lnTo>
                      <a:pt x="1496" y="3709"/>
                    </a:lnTo>
                    <a:lnTo>
                      <a:pt x="1542" y="3718"/>
                    </a:lnTo>
                    <a:lnTo>
                      <a:pt x="1588" y="3726"/>
                    </a:lnTo>
                    <a:lnTo>
                      <a:pt x="1635" y="3733"/>
                    </a:lnTo>
                    <a:lnTo>
                      <a:pt x="1681" y="3738"/>
                    </a:lnTo>
                    <a:lnTo>
                      <a:pt x="1729" y="3742"/>
                    </a:lnTo>
                    <a:lnTo>
                      <a:pt x="1776" y="3746"/>
                    </a:lnTo>
                    <a:lnTo>
                      <a:pt x="1825" y="3747"/>
                    </a:lnTo>
                    <a:lnTo>
                      <a:pt x="1872" y="3748"/>
                    </a:lnTo>
                    <a:lnTo>
                      <a:pt x="9552" y="3748"/>
                    </a:lnTo>
                    <a:lnTo>
                      <a:pt x="9552" y="0"/>
                    </a:lnTo>
                    <a:close/>
                  </a:path>
                </a:pathLst>
              </a:custGeom>
              <a:solidFill>
                <a:schemeClr val="accent3"/>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sp>
            <p:nvSpPr>
              <p:cNvPr id="78" name="Freeform 6">
                <a:extLst>
                  <a:ext uri="{FF2B5EF4-FFF2-40B4-BE49-F238E27FC236}">
                    <a16:creationId xmlns:a16="http://schemas.microsoft.com/office/drawing/2014/main" id="{A3916391-1934-4135-9DFD-9C32E827D557}"/>
                  </a:ext>
                </a:extLst>
              </p:cNvPr>
              <p:cNvSpPr>
                <a:spLocks/>
              </p:cNvSpPr>
              <p:nvPr/>
            </p:nvSpPr>
            <p:spPr bwMode="auto">
              <a:xfrm flipH="1">
                <a:off x="7511552" y="3635359"/>
                <a:ext cx="3119757" cy="1014062"/>
              </a:xfrm>
              <a:custGeom>
                <a:avLst/>
                <a:gdLst/>
                <a:ahLst/>
                <a:cxnLst>
                  <a:cxn ang="0">
                    <a:pos x="1872" y="0"/>
                  </a:cxn>
                  <a:cxn ang="0">
                    <a:pos x="1729" y="5"/>
                  </a:cxn>
                  <a:cxn ang="0">
                    <a:pos x="1588" y="21"/>
                  </a:cxn>
                  <a:cxn ang="0">
                    <a:pos x="1451" y="49"/>
                  </a:cxn>
                  <a:cxn ang="0">
                    <a:pos x="1318" y="85"/>
                  </a:cxn>
                  <a:cxn ang="0">
                    <a:pos x="1187" y="131"/>
                  </a:cxn>
                  <a:cxn ang="0">
                    <a:pos x="1062" y="186"/>
                  </a:cxn>
                  <a:cxn ang="0">
                    <a:pos x="942" y="249"/>
                  </a:cxn>
                  <a:cxn ang="0">
                    <a:pos x="827" y="322"/>
                  </a:cxn>
                  <a:cxn ang="0">
                    <a:pos x="717" y="401"/>
                  </a:cxn>
                  <a:cxn ang="0">
                    <a:pos x="615" y="489"/>
                  </a:cxn>
                  <a:cxn ang="0">
                    <a:pos x="518" y="583"/>
                  </a:cxn>
                  <a:cxn ang="0">
                    <a:pos x="428" y="684"/>
                  </a:cxn>
                  <a:cxn ang="0">
                    <a:pos x="346" y="791"/>
                  </a:cxn>
                  <a:cxn ang="0">
                    <a:pos x="272" y="905"/>
                  </a:cxn>
                  <a:cxn ang="0">
                    <a:pos x="206" y="1023"/>
                  </a:cxn>
                  <a:cxn ang="0">
                    <a:pos x="147" y="1147"/>
                  </a:cxn>
                  <a:cxn ang="0">
                    <a:pos x="98" y="1275"/>
                  </a:cxn>
                  <a:cxn ang="0">
                    <a:pos x="59" y="1407"/>
                  </a:cxn>
                  <a:cxn ang="0">
                    <a:pos x="29" y="1544"/>
                  </a:cxn>
                  <a:cxn ang="0">
                    <a:pos x="9" y="1684"/>
                  </a:cxn>
                  <a:cxn ang="0">
                    <a:pos x="0" y="1826"/>
                  </a:cxn>
                  <a:cxn ang="0">
                    <a:pos x="0" y="1923"/>
                  </a:cxn>
                  <a:cxn ang="0">
                    <a:pos x="9" y="2065"/>
                  </a:cxn>
                  <a:cxn ang="0">
                    <a:pos x="29" y="2204"/>
                  </a:cxn>
                  <a:cxn ang="0">
                    <a:pos x="59" y="2341"/>
                  </a:cxn>
                  <a:cxn ang="0">
                    <a:pos x="98" y="2473"/>
                  </a:cxn>
                  <a:cxn ang="0">
                    <a:pos x="147" y="2602"/>
                  </a:cxn>
                  <a:cxn ang="0">
                    <a:pos x="206" y="2725"/>
                  </a:cxn>
                  <a:cxn ang="0">
                    <a:pos x="272" y="2843"/>
                  </a:cxn>
                  <a:cxn ang="0">
                    <a:pos x="346" y="2957"/>
                  </a:cxn>
                  <a:cxn ang="0">
                    <a:pos x="428" y="3064"/>
                  </a:cxn>
                  <a:cxn ang="0">
                    <a:pos x="518" y="3165"/>
                  </a:cxn>
                  <a:cxn ang="0">
                    <a:pos x="615" y="3260"/>
                  </a:cxn>
                  <a:cxn ang="0">
                    <a:pos x="717" y="3347"/>
                  </a:cxn>
                  <a:cxn ang="0">
                    <a:pos x="827" y="3427"/>
                  </a:cxn>
                  <a:cxn ang="0">
                    <a:pos x="942" y="3499"/>
                  </a:cxn>
                  <a:cxn ang="0">
                    <a:pos x="1062" y="3562"/>
                  </a:cxn>
                  <a:cxn ang="0">
                    <a:pos x="1187" y="3617"/>
                  </a:cxn>
                  <a:cxn ang="0">
                    <a:pos x="1318" y="3663"/>
                  </a:cxn>
                  <a:cxn ang="0">
                    <a:pos x="1451" y="3699"/>
                  </a:cxn>
                  <a:cxn ang="0">
                    <a:pos x="1588" y="3726"/>
                  </a:cxn>
                  <a:cxn ang="0">
                    <a:pos x="1729" y="3742"/>
                  </a:cxn>
                  <a:cxn ang="0">
                    <a:pos x="1872" y="3748"/>
                  </a:cxn>
                </a:cxnLst>
                <a:rect l="0" t="0" r="r" b="b"/>
                <a:pathLst>
                  <a:path w="9552" h="3748">
                    <a:moveTo>
                      <a:pt x="9552" y="0"/>
                    </a:moveTo>
                    <a:lnTo>
                      <a:pt x="1872" y="0"/>
                    </a:lnTo>
                    <a:lnTo>
                      <a:pt x="1872" y="0"/>
                    </a:lnTo>
                    <a:lnTo>
                      <a:pt x="1825" y="2"/>
                    </a:lnTo>
                    <a:lnTo>
                      <a:pt x="1776" y="3"/>
                    </a:lnTo>
                    <a:lnTo>
                      <a:pt x="1729" y="5"/>
                    </a:lnTo>
                    <a:lnTo>
                      <a:pt x="1681" y="10"/>
                    </a:lnTo>
                    <a:lnTo>
                      <a:pt x="1635" y="15"/>
                    </a:lnTo>
                    <a:lnTo>
                      <a:pt x="1588" y="21"/>
                    </a:lnTo>
                    <a:lnTo>
                      <a:pt x="1542" y="30"/>
                    </a:lnTo>
                    <a:lnTo>
                      <a:pt x="1496" y="39"/>
                    </a:lnTo>
                    <a:lnTo>
                      <a:pt x="1451" y="49"/>
                    </a:lnTo>
                    <a:lnTo>
                      <a:pt x="1406" y="60"/>
                    </a:lnTo>
                    <a:lnTo>
                      <a:pt x="1361" y="71"/>
                    </a:lnTo>
                    <a:lnTo>
                      <a:pt x="1318" y="85"/>
                    </a:lnTo>
                    <a:lnTo>
                      <a:pt x="1273" y="99"/>
                    </a:lnTo>
                    <a:lnTo>
                      <a:pt x="1231" y="115"/>
                    </a:lnTo>
                    <a:lnTo>
                      <a:pt x="1187" y="131"/>
                    </a:lnTo>
                    <a:lnTo>
                      <a:pt x="1146" y="149"/>
                    </a:lnTo>
                    <a:lnTo>
                      <a:pt x="1104" y="166"/>
                    </a:lnTo>
                    <a:lnTo>
                      <a:pt x="1062" y="186"/>
                    </a:lnTo>
                    <a:lnTo>
                      <a:pt x="1021" y="206"/>
                    </a:lnTo>
                    <a:lnTo>
                      <a:pt x="981" y="227"/>
                    </a:lnTo>
                    <a:lnTo>
                      <a:pt x="942" y="249"/>
                    </a:lnTo>
                    <a:lnTo>
                      <a:pt x="903" y="273"/>
                    </a:lnTo>
                    <a:lnTo>
                      <a:pt x="864" y="297"/>
                    </a:lnTo>
                    <a:lnTo>
                      <a:pt x="827" y="322"/>
                    </a:lnTo>
                    <a:lnTo>
                      <a:pt x="790" y="347"/>
                    </a:lnTo>
                    <a:lnTo>
                      <a:pt x="754" y="374"/>
                    </a:lnTo>
                    <a:lnTo>
                      <a:pt x="717" y="401"/>
                    </a:lnTo>
                    <a:lnTo>
                      <a:pt x="683" y="430"/>
                    </a:lnTo>
                    <a:lnTo>
                      <a:pt x="649" y="459"/>
                    </a:lnTo>
                    <a:lnTo>
                      <a:pt x="615" y="489"/>
                    </a:lnTo>
                    <a:lnTo>
                      <a:pt x="582" y="520"/>
                    </a:lnTo>
                    <a:lnTo>
                      <a:pt x="549" y="551"/>
                    </a:lnTo>
                    <a:lnTo>
                      <a:pt x="518" y="583"/>
                    </a:lnTo>
                    <a:lnTo>
                      <a:pt x="488" y="616"/>
                    </a:lnTo>
                    <a:lnTo>
                      <a:pt x="458" y="649"/>
                    </a:lnTo>
                    <a:lnTo>
                      <a:pt x="428" y="684"/>
                    </a:lnTo>
                    <a:lnTo>
                      <a:pt x="400" y="719"/>
                    </a:lnTo>
                    <a:lnTo>
                      <a:pt x="372" y="755"/>
                    </a:lnTo>
                    <a:lnTo>
                      <a:pt x="346" y="791"/>
                    </a:lnTo>
                    <a:lnTo>
                      <a:pt x="320" y="829"/>
                    </a:lnTo>
                    <a:lnTo>
                      <a:pt x="295" y="866"/>
                    </a:lnTo>
                    <a:lnTo>
                      <a:pt x="272" y="905"/>
                    </a:lnTo>
                    <a:lnTo>
                      <a:pt x="249" y="943"/>
                    </a:lnTo>
                    <a:lnTo>
                      <a:pt x="227" y="983"/>
                    </a:lnTo>
                    <a:lnTo>
                      <a:pt x="206" y="1023"/>
                    </a:lnTo>
                    <a:lnTo>
                      <a:pt x="186" y="1063"/>
                    </a:lnTo>
                    <a:lnTo>
                      <a:pt x="166" y="1104"/>
                    </a:lnTo>
                    <a:lnTo>
                      <a:pt x="147" y="1147"/>
                    </a:lnTo>
                    <a:lnTo>
                      <a:pt x="130" y="1189"/>
                    </a:lnTo>
                    <a:lnTo>
                      <a:pt x="113" y="1231"/>
                    </a:lnTo>
                    <a:lnTo>
                      <a:pt x="98" y="1275"/>
                    </a:lnTo>
                    <a:lnTo>
                      <a:pt x="85" y="1318"/>
                    </a:lnTo>
                    <a:lnTo>
                      <a:pt x="71" y="1362"/>
                    </a:lnTo>
                    <a:lnTo>
                      <a:pt x="59" y="1407"/>
                    </a:lnTo>
                    <a:lnTo>
                      <a:pt x="47" y="1452"/>
                    </a:lnTo>
                    <a:lnTo>
                      <a:pt x="37" y="1498"/>
                    </a:lnTo>
                    <a:lnTo>
                      <a:pt x="29" y="1544"/>
                    </a:lnTo>
                    <a:lnTo>
                      <a:pt x="21" y="1590"/>
                    </a:lnTo>
                    <a:lnTo>
                      <a:pt x="15" y="1636"/>
                    </a:lnTo>
                    <a:lnTo>
                      <a:pt x="9" y="1684"/>
                    </a:lnTo>
                    <a:lnTo>
                      <a:pt x="5" y="1731"/>
                    </a:lnTo>
                    <a:lnTo>
                      <a:pt x="2" y="1778"/>
                    </a:lnTo>
                    <a:lnTo>
                      <a:pt x="0" y="1826"/>
                    </a:lnTo>
                    <a:lnTo>
                      <a:pt x="0" y="1874"/>
                    </a:lnTo>
                    <a:lnTo>
                      <a:pt x="0" y="1874"/>
                    </a:lnTo>
                    <a:lnTo>
                      <a:pt x="0" y="1923"/>
                    </a:lnTo>
                    <a:lnTo>
                      <a:pt x="2" y="1970"/>
                    </a:lnTo>
                    <a:lnTo>
                      <a:pt x="5" y="2017"/>
                    </a:lnTo>
                    <a:lnTo>
                      <a:pt x="9" y="2065"/>
                    </a:lnTo>
                    <a:lnTo>
                      <a:pt x="15" y="2112"/>
                    </a:lnTo>
                    <a:lnTo>
                      <a:pt x="21" y="2158"/>
                    </a:lnTo>
                    <a:lnTo>
                      <a:pt x="29" y="2204"/>
                    </a:lnTo>
                    <a:lnTo>
                      <a:pt x="37" y="2250"/>
                    </a:lnTo>
                    <a:lnTo>
                      <a:pt x="47" y="2295"/>
                    </a:lnTo>
                    <a:lnTo>
                      <a:pt x="59" y="2341"/>
                    </a:lnTo>
                    <a:lnTo>
                      <a:pt x="71" y="2385"/>
                    </a:lnTo>
                    <a:lnTo>
                      <a:pt x="85" y="2430"/>
                    </a:lnTo>
                    <a:lnTo>
                      <a:pt x="98" y="2473"/>
                    </a:lnTo>
                    <a:lnTo>
                      <a:pt x="113" y="2517"/>
                    </a:lnTo>
                    <a:lnTo>
                      <a:pt x="130" y="2559"/>
                    </a:lnTo>
                    <a:lnTo>
                      <a:pt x="147" y="2602"/>
                    </a:lnTo>
                    <a:lnTo>
                      <a:pt x="166" y="2643"/>
                    </a:lnTo>
                    <a:lnTo>
                      <a:pt x="186" y="2684"/>
                    </a:lnTo>
                    <a:lnTo>
                      <a:pt x="206" y="2725"/>
                    </a:lnTo>
                    <a:lnTo>
                      <a:pt x="227" y="2765"/>
                    </a:lnTo>
                    <a:lnTo>
                      <a:pt x="249" y="2805"/>
                    </a:lnTo>
                    <a:lnTo>
                      <a:pt x="272" y="2843"/>
                    </a:lnTo>
                    <a:lnTo>
                      <a:pt x="295" y="2882"/>
                    </a:lnTo>
                    <a:lnTo>
                      <a:pt x="320" y="2919"/>
                    </a:lnTo>
                    <a:lnTo>
                      <a:pt x="346" y="2957"/>
                    </a:lnTo>
                    <a:lnTo>
                      <a:pt x="372" y="2993"/>
                    </a:lnTo>
                    <a:lnTo>
                      <a:pt x="400" y="3029"/>
                    </a:lnTo>
                    <a:lnTo>
                      <a:pt x="428" y="3064"/>
                    </a:lnTo>
                    <a:lnTo>
                      <a:pt x="458" y="3099"/>
                    </a:lnTo>
                    <a:lnTo>
                      <a:pt x="488" y="3133"/>
                    </a:lnTo>
                    <a:lnTo>
                      <a:pt x="518" y="3165"/>
                    </a:lnTo>
                    <a:lnTo>
                      <a:pt x="549" y="3197"/>
                    </a:lnTo>
                    <a:lnTo>
                      <a:pt x="582" y="3228"/>
                    </a:lnTo>
                    <a:lnTo>
                      <a:pt x="615" y="3260"/>
                    </a:lnTo>
                    <a:lnTo>
                      <a:pt x="649" y="3290"/>
                    </a:lnTo>
                    <a:lnTo>
                      <a:pt x="683" y="3318"/>
                    </a:lnTo>
                    <a:lnTo>
                      <a:pt x="717" y="3347"/>
                    </a:lnTo>
                    <a:lnTo>
                      <a:pt x="754" y="3374"/>
                    </a:lnTo>
                    <a:lnTo>
                      <a:pt x="790" y="3400"/>
                    </a:lnTo>
                    <a:lnTo>
                      <a:pt x="827" y="3427"/>
                    </a:lnTo>
                    <a:lnTo>
                      <a:pt x="864" y="3451"/>
                    </a:lnTo>
                    <a:lnTo>
                      <a:pt x="903" y="3475"/>
                    </a:lnTo>
                    <a:lnTo>
                      <a:pt x="942" y="3499"/>
                    </a:lnTo>
                    <a:lnTo>
                      <a:pt x="981" y="3520"/>
                    </a:lnTo>
                    <a:lnTo>
                      <a:pt x="1021" y="3542"/>
                    </a:lnTo>
                    <a:lnTo>
                      <a:pt x="1062" y="3562"/>
                    </a:lnTo>
                    <a:lnTo>
                      <a:pt x="1104" y="3581"/>
                    </a:lnTo>
                    <a:lnTo>
                      <a:pt x="1146" y="3600"/>
                    </a:lnTo>
                    <a:lnTo>
                      <a:pt x="1187" y="3617"/>
                    </a:lnTo>
                    <a:lnTo>
                      <a:pt x="1231" y="3633"/>
                    </a:lnTo>
                    <a:lnTo>
                      <a:pt x="1273" y="3648"/>
                    </a:lnTo>
                    <a:lnTo>
                      <a:pt x="1318" y="3663"/>
                    </a:lnTo>
                    <a:lnTo>
                      <a:pt x="1361" y="3676"/>
                    </a:lnTo>
                    <a:lnTo>
                      <a:pt x="1406" y="3688"/>
                    </a:lnTo>
                    <a:lnTo>
                      <a:pt x="1451" y="3699"/>
                    </a:lnTo>
                    <a:lnTo>
                      <a:pt x="1496" y="3709"/>
                    </a:lnTo>
                    <a:lnTo>
                      <a:pt x="1542" y="3718"/>
                    </a:lnTo>
                    <a:lnTo>
                      <a:pt x="1588" y="3726"/>
                    </a:lnTo>
                    <a:lnTo>
                      <a:pt x="1635" y="3733"/>
                    </a:lnTo>
                    <a:lnTo>
                      <a:pt x="1681" y="3738"/>
                    </a:lnTo>
                    <a:lnTo>
                      <a:pt x="1729" y="3742"/>
                    </a:lnTo>
                    <a:lnTo>
                      <a:pt x="1776" y="3746"/>
                    </a:lnTo>
                    <a:lnTo>
                      <a:pt x="1825" y="3747"/>
                    </a:lnTo>
                    <a:lnTo>
                      <a:pt x="1872" y="3748"/>
                    </a:lnTo>
                    <a:lnTo>
                      <a:pt x="9552" y="3748"/>
                    </a:lnTo>
                    <a:lnTo>
                      <a:pt x="9552" y="0"/>
                    </a:lnTo>
                    <a:close/>
                  </a:path>
                </a:pathLst>
              </a:custGeom>
              <a:solidFill>
                <a:schemeClr val="tx2"/>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Arial Narrow"/>
                </a:endParaRPr>
              </a:p>
            </p:txBody>
          </p:sp>
        </p:grpSp>
        <p:sp>
          <p:nvSpPr>
            <p:cNvPr id="45" name="AutoShape 110" title="Arrow pointing to the right">
              <a:extLst>
                <a:ext uri="{FF2B5EF4-FFF2-40B4-BE49-F238E27FC236}">
                  <a16:creationId xmlns:a16="http://schemas.microsoft.com/office/drawing/2014/main" id="{2747AE32-0A18-4075-9CC3-42A254BB5B72}"/>
                </a:ext>
              </a:extLst>
            </p:cNvPr>
            <p:cNvSpPr>
              <a:spLocks noChangeArrowheads="1"/>
            </p:cNvSpPr>
            <p:nvPr/>
          </p:nvSpPr>
          <p:spPr bwMode="auto">
            <a:xfrm>
              <a:off x="1368661" y="533756"/>
              <a:ext cx="520944" cy="863598"/>
            </a:xfrm>
            <a:prstGeom prst="rightArrow">
              <a:avLst>
                <a:gd name="adj1" fmla="val 55843"/>
                <a:gd name="adj2" fmla="val 49879"/>
              </a:avLst>
            </a:prstGeom>
            <a:gradFill flip="none" rotWithShape="1">
              <a:gsLst>
                <a:gs pos="0">
                  <a:srgbClr val="FFFFFF">
                    <a:alpha val="0"/>
                  </a:srgbClr>
                </a:gs>
                <a:gs pos="100000">
                  <a:srgbClr val="FFFFFF"/>
                </a:gs>
              </a:gsLst>
              <a:lin ang="0" scaled="1"/>
              <a:tileRect/>
            </a:gra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6" name="Text Placeholder 3">
              <a:extLst>
                <a:ext uri="{FF2B5EF4-FFF2-40B4-BE49-F238E27FC236}">
                  <a16:creationId xmlns:a16="http://schemas.microsoft.com/office/drawing/2014/main" id="{84FFAFBB-0141-4657-A289-D59E5C9122A4}"/>
                </a:ext>
              </a:extLst>
            </p:cNvPr>
            <p:cNvSpPr txBox="1">
              <a:spLocks/>
            </p:cNvSpPr>
            <p:nvPr/>
          </p:nvSpPr>
          <p:spPr>
            <a:xfrm>
              <a:off x="1802674" y="533756"/>
              <a:ext cx="1739006" cy="24722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ln w="0"/>
                  <a:solidFill>
                    <a:sysClr val="window" lastClr="FFFFFF"/>
                  </a:solidFill>
                  <a:effectLst>
                    <a:outerShdw blurRad="127000" dist="63500" dir="2700000" algn="tl" rotWithShape="0">
                      <a:prstClr val="black">
                        <a:alpha val="50000"/>
                      </a:prstClr>
                    </a:outerShdw>
                  </a:effectLst>
                  <a:latin typeface="Calibri" panose="020F0502020204030204"/>
                </a:rPr>
                <a:t>Pompano Beach Sustainability Strategy</a:t>
              </a:r>
              <a:endParaRPr kumimoji="0" lang="en-US" sz="1800" b="1" i="0" u="none" strike="noStrike" kern="1200" cap="none" spc="0" normalizeH="0" baseline="0" noProof="0" dirty="0">
                <a:ln w="0"/>
                <a:solidFill>
                  <a:sysClr val="window" lastClr="FFFFFF"/>
                </a:solidFill>
                <a:effectLst>
                  <a:outerShdw blurRad="127000" dist="63500" dir="2700000" algn="tl" rotWithShape="0">
                    <a:prstClr val="black">
                      <a:alpha val="50000"/>
                    </a:prstClr>
                  </a:outerShdw>
                </a:effectLst>
                <a:uLnTx/>
                <a:uFillTx/>
                <a:latin typeface="Calibri" panose="020F0502020204030204"/>
                <a:ea typeface="+mn-ea"/>
                <a:cs typeface="+mn-cs"/>
              </a:endParaRPr>
            </a:p>
          </p:txBody>
        </p:sp>
        <p:sp>
          <p:nvSpPr>
            <p:cNvPr id="47" name="Text Placeholder 5">
              <a:extLst>
                <a:ext uri="{FF2B5EF4-FFF2-40B4-BE49-F238E27FC236}">
                  <a16:creationId xmlns:a16="http://schemas.microsoft.com/office/drawing/2014/main" id="{7DB41433-9B6E-4C87-B852-6D6C1D916741}"/>
                </a:ext>
              </a:extLst>
            </p:cNvPr>
            <p:cNvSpPr txBox="1">
              <a:spLocks/>
            </p:cNvSpPr>
            <p:nvPr/>
          </p:nvSpPr>
          <p:spPr>
            <a:xfrm>
              <a:off x="3819511" y="533756"/>
              <a:ext cx="2800166" cy="24722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w="0"/>
                  <a:solidFill>
                    <a:sysClr val="window" lastClr="FFFFFF"/>
                  </a:solidFill>
                  <a:effectLst>
                    <a:outerShdw blurRad="127000" dist="63500" dir="2700000" algn="tl" rotWithShape="0">
                      <a:prstClr val="black">
                        <a:alpha val="50000"/>
                      </a:prstClr>
                    </a:outerShdw>
                  </a:effectLst>
                  <a:uLnTx/>
                  <a:uFillTx/>
                  <a:latin typeface="Calibri" panose="020F0502020204030204"/>
                  <a:ea typeface="+mn-ea"/>
                  <a:cs typeface="+mn-cs"/>
                </a:rPr>
                <a:t>Quantitative Baseline, GHG Inventory, &amp; Goals</a:t>
              </a:r>
            </a:p>
          </p:txBody>
        </p:sp>
        <p:sp>
          <p:nvSpPr>
            <p:cNvPr id="48" name="Text Placeholder 6">
              <a:extLst>
                <a:ext uri="{FF2B5EF4-FFF2-40B4-BE49-F238E27FC236}">
                  <a16:creationId xmlns:a16="http://schemas.microsoft.com/office/drawing/2014/main" id="{2F4D72F0-83DB-428D-AB13-618613DB6A90}"/>
                </a:ext>
              </a:extLst>
            </p:cNvPr>
            <p:cNvSpPr txBox="1">
              <a:spLocks/>
            </p:cNvSpPr>
            <p:nvPr/>
          </p:nvSpPr>
          <p:spPr>
            <a:xfrm>
              <a:off x="3823563" y="781618"/>
              <a:ext cx="2800166" cy="613405"/>
            </a:xfrm>
            <a:prstGeom prst="rect">
              <a:avLst/>
            </a:prstGeom>
            <a:effectLst>
              <a:outerShdw blurRad="63500" dist="38100" dir="2700000" algn="tl" rotWithShape="0">
                <a:prstClr val="black">
                  <a:alpha val="50000"/>
                </a:prstClr>
              </a:outerShdw>
            </a:effectLst>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 lastClr="FFFFFF"/>
                </a:solidFill>
                <a:effectLst/>
                <a:uLnTx/>
                <a:uFillTx/>
                <a:latin typeface="Calibri Light" panose="020F0302020204030204"/>
                <a:ea typeface="+mn-ea"/>
                <a:cs typeface="+mn-cs"/>
              </a:endParaRPr>
            </a:p>
          </p:txBody>
        </p:sp>
        <p:sp>
          <p:nvSpPr>
            <p:cNvPr id="49" name="Text Placeholder 7">
              <a:extLst>
                <a:ext uri="{FF2B5EF4-FFF2-40B4-BE49-F238E27FC236}">
                  <a16:creationId xmlns:a16="http://schemas.microsoft.com/office/drawing/2014/main" id="{70A088F7-B93B-4CB4-BD8A-360737FD4D1D}"/>
                </a:ext>
              </a:extLst>
            </p:cNvPr>
            <p:cNvSpPr txBox="1">
              <a:spLocks/>
            </p:cNvSpPr>
            <p:nvPr/>
          </p:nvSpPr>
          <p:spPr>
            <a:xfrm>
              <a:off x="6969111" y="533756"/>
              <a:ext cx="2800166" cy="24722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w="0"/>
                  <a:solidFill>
                    <a:sysClr val="window" lastClr="FFFFFF"/>
                  </a:solidFill>
                  <a:effectLst>
                    <a:outerShdw blurRad="127000" dist="63500" dir="2700000" algn="tl" rotWithShape="0">
                      <a:prstClr val="black">
                        <a:alpha val="50000"/>
                      </a:prstClr>
                    </a:outerShdw>
                  </a:effectLst>
                  <a:uLnTx/>
                  <a:uFillTx/>
                  <a:latin typeface="Calibri" panose="020F0502020204030204"/>
                  <a:ea typeface="+mn-ea"/>
                  <a:cs typeface="+mn-cs"/>
                </a:rPr>
                <a:t>Sustainability Project Portfolio &amp; Implementation</a:t>
              </a:r>
            </a:p>
          </p:txBody>
        </p:sp>
        <p:sp>
          <p:nvSpPr>
            <p:cNvPr id="50" name="Text Placeholder 8">
              <a:extLst>
                <a:ext uri="{FF2B5EF4-FFF2-40B4-BE49-F238E27FC236}">
                  <a16:creationId xmlns:a16="http://schemas.microsoft.com/office/drawing/2014/main" id="{2772BE8A-8912-4802-8368-351ED6B9C518}"/>
                </a:ext>
              </a:extLst>
            </p:cNvPr>
            <p:cNvSpPr txBox="1">
              <a:spLocks/>
            </p:cNvSpPr>
            <p:nvPr/>
          </p:nvSpPr>
          <p:spPr>
            <a:xfrm>
              <a:off x="6973162" y="781618"/>
              <a:ext cx="2796115" cy="613405"/>
            </a:xfrm>
            <a:prstGeom prst="rect">
              <a:avLst/>
            </a:prstGeom>
            <a:effectLst>
              <a:outerShdw blurRad="63500" dist="38100" dir="2700000" algn="tl" rotWithShape="0">
                <a:prstClr val="black">
                  <a:alpha val="50000"/>
                </a:prstClr>
              </a:outerShdw>
            </a:effectLst>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 lastClr="FFFFFF"/>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 lastClr="FFFFFF"/>
                </a:solidFill>
                <a:effectLst/>
                <a:uLnTx/>
                <a:uFillTx/>
                <a:latin typeface="Calibri Light" panose="020F0302020204030204"/>
                <a:ea typeface="+mn-ea"/>
                <a:cs typeface="+mn-cs"/>
              </a:endParaRPr>
            </a:p>
          </p:txBody>
        </p:sp>
        <p:sp>
          <p:nvSpPr>
            <p:cNvPr id="51" name="Text Placeholder 13">
              <a:extLst>
                <a:ext uri="{FF2B5EF4-FFF2-40B4-BE49-F238E27FC236}">
                  <a16:creationId xmlns:a16="http://schemas.microsoft.com/office/drawing/2014/main" id="{0285861F-0028-4E47-931C-17396C85323C}"/>
                </a:ext>
              </a:extLst>
            </p:cNvPr>
            <p:cNvSpPr txBox="1">
              <a:spLocks/>
            </p:cNvSpPr>
            <p:nvPr/>
          </p:nvSpPr>
          <p:spPr>
            <a:xfrm>
              <a:off x="7199173" y="2156816"/>
              <a:ext cx="2562484" cy="24722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w="0"/>
                  <a:solidFill>
                    <a:sysClr val="window" lastClr="FFFFFF"/>
                  </a:solidFill>
                  <a:effectLst>
                    <a:outerShdw blurRad="127000" dist="63500" dir="2700000" algn="tl" rotWithShape="0">
                      <a:prstClr val="black">
                        <a:alpha val="50000"/>
                      </a:prstClr>
                    </a:outerShdw>
                  </a:effectLst>
                  <a:uLnTx/>
                  <a:uFillTx/>
                  <a:latin typeface="Calibri" panose="020F0502020204030204"/>
                  <a:ea typeface="+mn-ea"/>
                  <a:cs typeface="+mn-cs"/>
                </a:rPr>
                <a:t>Vulnerability</a:t>
              </a:r>
              <a:r>
                <a:rPr lang="en-US" b="1" dirty="0">
                  <a:ln w="0"/>
                  <a:solidFill>
                    <a:sysClr val="window" lastClr="FFFFFF"/>
                  </a:solidFill>
                  <a:effectLst>
                    <a:outerShdw blurRad="127000" dist="63500" dir="2700000" algn="tl" rotWithShape="0">
                      <a:prstClr val="black">
                        <a:alpha val="50000"/>
                      </a:prstClr>
                    </a:outerShdw>
                  </a:effectLst>
                  <a:latin typeface="Calibri" panose="020F0502020204030204"/>
                </a:rPr>
                <a:t> Assessment and Adaptation Action Areas</a:t>
              </a:r>
              <a:endParaRPr kumimoji="0" lang="en-US" sz="1800" b="1" i="0" u="none" strike="noStrike" kern="1200" cap="none" spc="0" normalizeH="0" baseline="0" noProof="0" dirty="0">
                <a:ln w="0"/>
                <a:solidFill>
                  <a:sysClr val="window" lastClr="FFFFFF"/>
                </a:solidFill>
                <a:effectLst>
                  <a:outerShdw blurRad="127000" dist="63500" dir="2700000" algn="tl" rotWithShape="0">
                    <a:prstClr val="black">
                      <a:alpha val="50000"/>
                    </a:prstClr>
                  </a:outerShdw>
                </a:effectLst>
                <a:uLnTx/>
                <a:uFillTx/>
                <a:latin typeface="Calibri" panose="020F0502020204030204"/>
                <a:ea typeface="+mn-ea"/>
                <a:cs typeface="+mn-cs"/>
              </a:endParaRPr>
            </a:p>
          </p:txBody>
        </p:sp>
        <p:sp>
          <p:nvSpPr>
            <p:cNvPr id="52" name="Text Placeholder 15">
              <a:extLst>
                <a:ext uri="{FF2B5EF4-FFF2-40B4-BE49-F238E27FC236}">
                  <a16:creationId xmlns:a16="http://schemas.microsoft.com/office/drawing/2014/main" id="{617FEB41-04B2-4C0E-AD64-EAC6D4725874}"/>
                </a:ext>
              </a:extLst>
            </p:cNvPr>
            <p:cNvSpPr txBox="1">
              <a:spLocks/>
            </p:cNvSpPr>
            <p:nvPr/>
          </p:nvSpPr>
          <p:spPr>
            <a:xfrm>
              <a:off x="4725968" y="2156816"/>
              <a:ext cx="2238913" cy="24722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w="0"/>
                  <a:solidFill>
                    <a:sysClr val="window" lastClr="FFFFFF"/>
                  </a:solidFill>
                  <a:effectLst>
                    <a:outerShdw blurRad="127000" dist="63500" dir="2700000" algn="tl" rotWithShape="0">
                      <a:prstClr val="black">
                        <a:alpha val="50000"/>
                      </a:prstClr>
                    </a:outerShdw>
                  </a:effectLst>
                  <a:uLnTx/>
                  <a:uFillTx/>
                  <a:latin typeface="Calibri" panose="020F0502020204030204"/>
                  <a:ea typeface="+mn-ea"/>
                  <a:cs typeface="+mn-cs"/>
                </a:rPr>
                <a:t>Adaptation Action Plan</a:t>
              </a:r>
            </a:p>
          </p:txBody>
        </p:sp>
        <p:sp>
          <p:nvSpPr>
            <p:cNvPr id="53" name="Text Placeholder 16">
              <a:extLst>
                <a:ext uri="{FF2B5EF4-FFF2-40B4-BE49-F238E27FC236}">
                  <a16:creationId xmlns:a16="http://schemas.microsoft.com/office/drawing/2014/main" id="{88E93BB0-411E-4F63-A886-B0704255ED91}"/>
                </a:ext>
              </a:extLst>
            </p:cNvPr>
            <p:cNvSpPr txBox="1">
              <a:spLocks/>
            </p:cNvSpPr>
            <p:nvPr/>
          </p:nvSpPr>
          <p:spPr>
            <a:xfrm>
              <a:off x="4948485" y="2404678"/>
              <a:ext cx="2337641" cy="613405"/>
            </a:xfrm>
            <a:prstGeom prst="rect">
              <a:avLst/>
            </a:prstGeom>
            <a:effectLst>
              <a:outerShdw blurRad="63500" dist="38100" dir="2700000" algn="tl" rotWithShape="0">
                <a:prstClr val="black">
                  <a:alpha val="50000"/>
                </a:prstClr>
              </a:outerShdw>
            </a:effectLst>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 lastClr="FFFFFF"/>
                </a:solidFill>
                <a:effectLst/>
                <a:uLnTx/>
                <a:uFillTx/>
                <a:latin typeface="Calibri Light" panose="020F0302020204030204"/>
                <a:ea typeface="+mn-ea"/>
                <a:cs typeface="+mn-cs"/>
              </a:endParaRPr>
            </a:p>
          </p:txBody>
        </p:sp>
        <p:sp>
          <p:nvSpPr>
            <p:cNvPr id="54" name="Text Placeholder 17">
              <a:extLst>
                <a:ext uri="{FF2B5EF4-FFF2-40B4-BE49-F238E27FC236}">
                  <a16:creationId xmlns:a16="http://schemas.microsoft.com/office/drawing/2014/main" id="{BC9B6B0F-AFC4-4448-9F60-B9737949F266}"/>
                </a:ext>
              </a:extLst>
            </p:cNvPr>
            <p:cNvSpPr txBox="1">
              <a:spLocks/>
            </p:cNvSpPr>
            <p:nvPr/>
          </p:nvSpPr>
          <p:spPr>
            <a:xfrm>
              <a:off x="2438280" y="2156816"/>
              <a:ext cx="2089536" cy="24722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w="0"/>
                  <a:solidFill>
                    <a:sysClr val="window" lastClr="FFFFFF"/>
                  </a:solidFill>
                  <a:effectLst>
                    <a:outerShdw blurRad="127000" dist="63500" dir="2700000" algn="tl" rotWithShape="0">
                      <a:prstClr val="black">
                        <a:alpha val="50000"/>
                      </a:prstClr>
                    </a:outerShdw>
                  </a:effectLst>
                  <a:uLnTx/>
                  <a:uFillTx/>
                  <a:latin typeface="Calibri" panose="020F0502020204030204"/>
                  <a:ea typeface="+mn-ea"/>
                  <a:cs typeface="+mn-cs"/>
                </a:rPr>
                <a:t>Sustainability Policy Integration</a:t>
              </a:r>
            </a:p>
          </p:txBody>
        </p:sp>
        <p:sp>
          <p:nvSpPr>
            <p:cNvPr id="55" name="Text Placeholder 23">
              <a:extLst>
                <a:ext uri="{FF2B5EF4-FFF2-40B4-BE49-F238E27FC236}">
                  <a16:creationId xmlns:a16="http://schemas.microsoft.com/office/drawing/2014/main" id="{FF3F74AD-72C4-408F-A2C3-81F6511E299D}"/>
                </a:ext>
              </a:extLst>
            </p:cNvPr>
            <p:cNvSpPr txBox="1">
              <a:spLocks/>
            </p:cNvSpPr>
            <p:nvPr/>
          </p:nvSpPr>
          <p:spPr>
            <a:xfrm>
              <a:off x="4910635" y="3787496"/>
              <a:ext cx="2338480" cy="26707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w="0"/>
                  <a:solidFill>
                    <a:sysClr val="window" lastClr="FFFFFF"/>
                  </a:solidFill>
                  <a:effectLst>
                    <a:outerShdw blurRad="127000" dist="63500" dir="2700000" algn="tl" rotWithShape="0">
                      <a:prstClr val="black">
                        <a:alpha val="50000"/>
                      </a:prstClr>
                    </a:outerShdw>
                  </a:effectLst>
                  <a:uLnTx/>
                  <a:uFillTx/>
                  <a:latin typeface="Calibri" panose="020F0502020204030204"/>
                  <a:ea typeface="+mn-ea"/>
                  <a:cs typeface="+mn-cs"/>
                </a:rPr>
                <a:t>Sustainability Data Management System</a:t>
              </a:r>
            </a:p>
          </p:txBody>
        </p:sp>
        <p:sp>
          <p:nvSpPr>
            <p:cNvPr id="56" name="Text Placeholder 26">
              <a:extLst>
                <a:ext uri="{FF2B5EF4-FFF2-40B4-BE49-F238E27FC236}">
                  <a16:creationId xmlns:a16="http://schemas.microsoft.com/office/drawing/2014/main" id="{EDC1020F-D12B-4F19-AF83-C4916D6EB587}"/>
                </a:ext>
              </a:extLst>
            </p:cNvPr>
            <p:cNvSpPr txBox="1">
              <a:spLocks/>
            </p:cNvSpPr>
            <p:nvPr/>
          </p:nvSpPr>
          <p:spPr>
            <a:xfrm>
              <a:off x="2444381" y="3787496"/>
              <a:ext cx="1998777" cy="24722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w="0"/>
                  <a:solidFill>
                    <a:sysClr val="window" lastClr="FFFFFF"/>
                  </a:solidFill>
                  <a:effectLst>
                    <a:outerShdw blurRad="127000" dist="63500" dir="2700000" algn="tl" rotWithShape="0">
                      <a:prstClr val="black">
                        <a:alpha val="50000"/>
                      </a:prstClr>
                    </a:outerShdw>
                  </a:effectLst>
                  <a:uLnTx/>
                  <a:uFillTx/>
                  <a:latin typeface="Calibri" panose="020F0502020204030204"/>
                  <a:ea typeface="+mn-ea"/>
                  <a:cs typeface="+mn-cs"/>
                </a:rPr>
                <a:t>Sustainability Communications Strategy</a:t>
              </a:r>
            </a:p>
          </p:txBody>
        </p:sp>
        <p:sp>
          <p:nvSpPr>
            <p:cNvPr id="57" name="Text Placeholder 27">
              <a:extLst>
                <a:ext uri="{FF2B5EF4-FFF2-40B4-BE49-F238E27FC236}">
                  <a16:creationId xmlns:a16="http://schemas.microsoft.com/office/drawing/2014/main" id="{EADD25A0-D0A7-44F5-A517-AE959089FA83}"/>
                </a:ext>
              </a:extLst>
            </p:cNvPr>
            <p:cNvSpPr txBox="1">
              <a:spLocks/>
            </p:cNvSpPr>
            <p:nvPr/>
          </p:nvSpPr>
          <p:spPr>
            <a:xfrm>
              <a:off x="2430569" y="4027738"/>
              <a:ext cx="1998777" cy="613405"/>
            </a:xfrm>
            <a:prstGeom prst="rect">
              <a:avLst/>
            </a:prstGeom>
            <a:effectLst>
              <a:outerShdw blurRad="63500" dist="38100" dir="2700000" algn="tl" rotWithShape="0">
                <a:prstClr val="black">
                  <a:alpha val="50000"/>
                </a:prstClr>
              </a:outerShdw>
            </a:effectLst>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 lastClr="FFFFFF"/>
                </a:solidFill>
                <a:effectLst/>
                <a:uLnTx/>
                <a:uFillTx/>
                <a:latin typeface="Calibri Light" panose="020F0302020204030204"/>
                <a:ea typeface="+mn-ea"/>
                <a:cs typeface="+mn-cs"/>
              </a:endParaRPr>
            </a:p>
          </p:txBody>
        </p:sp>
        <p:sp>
          <p:nvSpPr>
            <p:cNvPr id="58" name="Text Placeholder 29">
              <a:extLst>
                <a:ext uri="{FF2B5EF4-FFF2-40B4-BE49-F238E27FC236}">
                  <a16:creationId xmlns:a16="http://schemas.microsoft.com/office/drawing/2014/main" id="{AB396146-D223-43F6-A9B9-A488F793BEF2}"/>
                </a:ext>
              </a:extLst>
            </p:cNvPr>
            <p:cNvSpPr txBox="1">
              <a:spLocks/>
            </p:cNvSpPr>
            <p:nvPr/>
          </p:nvSpPr>
          <p:spPr>
            <a:xfrm>
              <a:off x="7683373" y="4035358"/>
              <a:ext cx="1998777" cy="613405"/>
            </a:xfrm>
            <a:prstGeom prst="rect">
              <a:avLst/>
            </a:prstGeom>
            <a:effectLst>
              <a:outerShdw blurRad="63500" dist="38100" dir="2700000" algn="tl" rotWithShape="0">
                <a:prstClr val="black">
                  <a:alpha val="50000"/>
                </a:prstClr>
              </a:outerShdw>
            </a:effectLst>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 lastClr="FFFFFF"/>
                </a:solidFill>
                <a:effectLst/>
                <a:uLnTx/>
                <a:uFillTx/>
                <a:latin typeface="Calibri Light" panose="020F0302020204030204"/>
                <a:ea typeface="+mn-ea"/>
                <a:cs typeface="+mn-cs"/>
              </a:endParaRPr>
            </a:p>
          </p:txBody>
        </p:sp>
        <p:sp>
          <p:nvSpPr>
            <p:cNvPr id="59" name="Text Placeholder 34">
              <a:extLst>
                <a:ext uri="{FF2B5EF4-FFF2-40B4-BE49-F238E27FC236}">
                  <a16:creationId xmlns:a16="http://schemas.microsoft.com/office/drawing/2014/main" id="{920A1C29-D3A8-446E-A732-E7EF7C189B85}"/>
                </a:ext>
              </a:extLst>
            </p:cNvPr>
            <p:cNvSpPr txBox="1">
              <a:spLocks/>
            </p:cNvSpPr>
            <p:nvPr/>
          </p:nvSpPr>
          <p:spPr>
            <a:xfrm>
              <a:off x="3822051" y="5418176"/>
              <a:ext cx="2800166" cy="24722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w="0"/>
                <a:solidFill>
                  <a:sysClr val="window" lastClr="FFFFFF"/>
                </a:solidFill>
                <a:effectLst>
                  <a:outerShdw blurRad="127000" dist="63500" dir="2700000" algn="tl" rotWithShape="0">
                    <a:prstClr val="black">
                      <a:alpha val="50000"/>
                    </a:prstClr>
                  </a:outerShdw>
                </a:effectLst>
                <a:uLnTx/>
                <a:uFillTx/>
                <a:latin typeface="Calibri" panose="020F0502020204030204"/>
                <a:ea typeface="+mn-ea"/>
                <a:cs typeface="+mn-cs"/>
              </a:endParaRPr>
            </a:p>
          </p:txBody>
        </p:sp>
        <p:sp>
          <p:nvSpPr>
            <p:cNvPr id="60" name="Text Placeholder 35">
              <a:extLst>
                <a:ext uri="{FF2B5EF4-FFF2-40B4-BE49-F238E27FC236}">
                  <a16:creationId xmlns:a16="http://schemas.microsoft.com/office/drawing/2014/main" id="{DCFB435F-6BB7-4981-A75F-BB60598BDC8F}"/>
                </a:ext>
              </a:extLst>
            </p:cNvPr>
            <p:cNvSpPr txBox="1">
              <a:spLocks/>
            </p:cNvSpPr>
            <p:nvPr/>
          </p:nvSpPr>
          <p:spPr>
            <a:xfrm>
              <a:off x="3826102" y="5666038"/>
              <a:ext cx="2796115" cy="613405"/>
            </a:xfrm>
            <a:prstGeom prst="rect">
              <a:avLst/>
            </a:prstGeom>
            <a:effectLst>
              <a:outerShdw blurRad="63500" dist="38100" dir="2700000" algn="tl" rotWithShape="0">
                <a:prstClr val="black">
                  <a:alpha val="50000"/>
                </a:prstClr>
              </a:outerShdw>
            </a:effectLst>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 lastClr="FFFFFF"/>
                </a:solidFill>
                <a:effectLst/>
                <a:uLnTx/>
                <a:uFillTx/>
                <a:latin typeface="Calibri Light" panose="020F0302020204030204"/>
                <a:ea typeface="+mn-ea"/>
                <a:cs typeface="+mn-cs"/>
              </a:endParaRPr>
            </a:p>
          </p:txBody>
        </p:sp>
        <p:sp>
          <p:nvSpPr>
            <p:cNvPr id="61" name="Text Placeholder 37">
              <a:extLst>
                <a:ext uri="{FF2B5EF4-FFF2-40B4-BE49-F238E27FC236}">
                  <a16:creationId xmlns:a16="http://schemas.microsoft.com/office/drawing/2014/main" id="{1432B60C-8E77-4F2E-AB14-5BE28D57868B}"/>
                </a:ext>
              </a:extLst>
            </p:cNvPr>
            <p:cNvSpPr txBox="1">
              <a:spLocks/>
            </p:cNvSpPr>
            <p:nvPr/>
          </p:nvSpPr>
          <p:spPr>
            <a:xfrm>
              <a:off x="6978243" y="5666038"/>
              <a:ext cx="2800166" cy="613405"/>
            </a:xfrm>
            <a:prstGeom prst="rect">
              <a:avLst/>
            </a:prstGeom>
            <a:effectLst>
              <a:outerShdw blurRad="63500" dist="38100" dir="2700000" algn="tl" rotWithShape="0">
                <a:prstClr val="black">
                  <a:alpha val="50000"/>
                </a:prstClr>
              </a:outerShdw>
            </a:effectLst>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 lastClr="FFFFFF"/>
                </a:solidFill>
                <a:effectLst/>
                <a:uLnTx/>
                <a:uFillTx/>
                <a:latin typeface="Calibri Light" panose="020F0302020204030204"/>
                <a:ea typeface="+mn-ea"/>
                <a:cs typeface="+mn-cs"/>
              </a:endParaRPr>
            </a:p>
          </p:txBody>
        </p:sp>
        <p:sp>
          <p:nvSpPr>
            <p:cNvPr id="62" name="Text Placeholder 38">
              <a:extLst>
                <a:ext uri="{FF2B5EF4-FFF2-40B4-BE49-F238E27FC236}">
                  <a16:creationId xmlns:a16="http://schemas.microsoft.com/office/drawing/2014/main" id="{C206E03A-8E75-40B1-A25B-B909C0C50A7D}"/>
                </a:ext>
              </a:extLst>
            </p:cNvPr>
            <p:cNvSpPr txBox="1">
              <a:spLocks/>
            </p:cNvSpPr>
            <p:nvPr/>
          </p:nvSpPr>
          <p:spPr>
            <a:xfrm>
              <a:off x="7589822" y="3793661"/>
              <a:ext cx="2045416" cy="295179"/>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w="0"/>
                  <a:solidFill>
                    <a:sysClr val="window" lastClr="FFFFFF"/>
                  </a:solidFill>
                  <a:effectLst>
                    <a:outerShdw blurRad="127000" dist="63500" dir="2700000" algn="tl" rotWithShape="0">
                      <a:prstClr val="black">
                        <a:alpha val="50000"/>
                      </a:prstClr>
                    </a:outerShdw>
                  </a:effectLst>
                  <a:uLnTx/>
                  <a:uFillTx/>
                  <a:latin typeface="Calibri" panose="020F0502020204030204"/>
                  <a:ea typeface="+mn-ea"/>
                  <a:cs typeface="+mn-cs"/>
                </a:rPr>
                <a:t>Third Party Verification</a:t>
              </a:r>
            </a:p>
          </p:txBody>
        </p:sp>
        <p:sp>
          <p:nvSpPr>
            <p:cNvPr id="63" name="AutoShape 110" title="Arrow pointing to the left">
              <a:extLst>
                <a:ext uri="{FF2B5EF4-FFF2-40B4-BE49-F238E27FC236}">
                  <a16:creationId xmlns:a16="http://schemas.microsoft.com/office/drawing/2014/main" id="{75619F27-B9AF-4710-B07F-B4177D843400}"/>
                </a:ext>
              </a:extLst>
            </p:cNvPr>
            <p:cNvSpPr>
              <a:spLocks noChangeArrowheads="1"/>
            </p:cNvSpPr>
            <p:nvPr/>
          </p:nvSpPr>
          <p:spPr bwMode="auto">
            <a:xfrm>
              <a:off x="9785506" y="3787496"/>
              <a:ext cx="520944" cy="863598"/>
            </a:xfrm>
            <a:prstGeom prst="rightArrow">
              <a:avLst>
                <a:gd name="adj1" fmla="val 55843"/>
                <a:gd name="adj2" fmla="val 49879"/>
              </a:avLst>
            </a:prstGeom>
            <a:gradFill flip="none" rotWithShape="1">
              <a:gsLst>
                <a:gs pos="0">
                  <a:srgbClr val="FFFFFF">
                    <a:alpha val="0"/>
                  </a:srgbClr>
                </a:gs>
                <a:gs pos="100000">
                  <a:srgbClr val="FFFFFF"/>
                </a:gs>
              </a:gsLst>
              <a:lin ang="0" scaled="1"/>
              <a:tileRect/>
            </a:gradFill>
            <a:ln w="9525">
              <a:no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4" name="Arrow: Curved Left 63">
              <a:extLst>
                <a:ext uri="{FF2B5EF4-FFF2-40B4-BE49-F238E27FC236}">
                  <a16:creationId xmlns:a16="http://schemas.microsoft.com/office/drawing/2014/main" id="{69C613BC-FFC6-4064-8AEB-CE9EC918EE67}"/>
                </a:ext>
              </a:extLst>
            </p:cNvPr>
            <p:cNvSpPr/>
            <p:nvPr/>
          </p:nvSpPr>
          <p:spPr>
            <a:xfrm>
              <a:off x="10055524" y="711353"/>
              <a:ext cx="767663" cy="2179570"/>
            </a:xfrm>
            <a:prstGeom prst="curvedLeftArrow">
              <a:avLst/>
            </a:prstGeom>
            <a:solidFill>
              <a:sysClr val="windowText" lastClr="000000"/>
            </a:solidFill>
            <a:ln w="12700" cap="flat" cmpd="sng" algn="ctr">
              <a:solidFill>
                <a:srgbClr val="1CADE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5" name="Arrow: Curved Left 64">
              <a:extLst>
                <a:ext uri="{FF2B5EF4-FFF2-40B4-BE49-F238E27FC236}">
                  <a16:creationId xmlns:a16="http://schemas.microsoft.com/office/drawing/2014/main" id="{E7486B0D-E84C-4326-B1D9-960E408C2F2B}"/>
                </a:ext>
              </a:extLst>
            </p:cNvPr>
            <p:cNvSpPr/>
            <p:nvPr/>
          </p:nvSpPr>
          <p:spPr>
            <a:xfrm flipH="1">
              <a:off x="1324153" y="2339215"/>
              <a:ext cx="767663" cy="2179570"/>
            </a:xfrm>
            <a:prstGeom prst="curvedLeftArrow">
              <a:avLst/>
            </a:prstGeom>
            <a:solidFill>
              <a:sysClr val="windowText" lastClr="000000"/>
            </a:solidFill>
            <a:ln w="12700" cap="flat" cmpd="sng" algn="ctr">
              <a:solidFill>
                <a:srgbClr val="1CADE4">
                  <a:shade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sp>
        <p:nvSpPr>
          <p:cNvPr id="79" name="TextBox 137">
            <a:extLst>
              <a:ext uri="{FF2B5EF4-FFF2-40B4-BE49-F238E27FC236}">
                <a16:creationId xmlns:a16="http://schemas.microsoft.com/office/drawing/2014/main" id="{8D3A3783-1F07-4283-993B-8ACA2FFD6711}"/>
              </a:ext>
            </a:extLst>
          </p:cNvPr>
          <p:cNvSpPr txBox="1"/>
          <p:nvPr/>
        </p:nvSpPr>
        <p:spPr>
          <a:xfrm>
            <a:off x="7728823" y="2995877"/>
            <a:ext cx="1471878" cy="369332"/>
          </a:xfrm>
          <a:prstGeom prst="rect">
            <a:avLst/>
          </a:prstGeom>
          <a:solidFill>
            <a:srgbClr val="214875"/>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Calibri" panose="020F0502020204030204"/>
                <a:ea typeface="+mn-ea"/>
                <a:cs typeface="+mn-cs"/>
              </a:rPr>
              <a:t>WE ARE HERE</a:t>
            </a:r>
          </a:p>
        </p:txBody>
      </p:sp>
      <p:pic>
        <p:nvPicPr>
          <p:cNvPr id="3" name="Picture 2">
            <a:extLst>
              <a:ext uri="{FF2B5EF4-FFF2-40B4-BE49-F238E27FC236}">
                <a16:creationId xmlns:a16="http://schemas.microsoft.com/office/drawing/2014/main" id="{4C8CCE97-A424-4835-B881-08086B155D96}"/>
              </a:ext>
            </a:extLst>
          </p:cNvPr>
          <p:cNvPicPr>
            <a:picLocks noChangeAspect="1"/>
          </p:cNvPicPr>
          <p:nvPr/>
        </p:nvPicPr>
        <p:blipFill>
          <a:blip r:embed="rId3"/>
          <a:stretch>
            <a:fillRect/>
          </a:stretch>
        </p:blipFill>
        <p:spPr>
          <a:xfrm>
            <a:off x="400390" y="5877795"/>
            <a:ext cx="1047896" cy="371527"/>
          </a:xfrm>
          <a:prstGeom prst="rect">
            <a:avLst/>
          </a:prstGeom>
        </p:spPr>
      </p:pic>
    </p:spTree>
    <p:extLst>
      <p:ext uri="{BB962C8B-B14F-4D97-AF65-F5344CB8AC3E}">
        <p14:creationId xmlns:p14="http://schemas.microsoft.com/office/powerpoint/2010/main" val="11173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F7EFB-D34C-41CE-92EF-9A9A76740001}"/>
              </a:ext>
            </a:extLst>
          </p:cNvPr>
          <p:cNvSpPr>
            <a:spLocks noGrp="1"/>
          </p:cNvSpPr>
          <p:nvPr>
            <p:ph type="title"/>
          </p:nvPr>
        </p:nvSpPr>
        <p:spPr/>
        <p:txBody>
          <a:bodyPr/>
          <a:lstStyle/>
          <a:p>
            <a:pPr algn="l"/>
            <a:r>
              <a:rPr lang="en-US" i="1" dirty="0"/>
              <a:t>Agenda</a:t>
            </a:r>
          </a:p>
        </p:txBody>
      </p:sp>
      <p:sp>
        <p:nvSpPr>
          <p:cNvPr id="5" name="Rectangle 14">
            <a:extLst>
              <a:ext uri="{FF2B5EF4-FFF2-40B4-BE49-F238E27FC236}">
                <a16:creationId xmlns:a16="http://schemas.microsoft.com/office/drawing/2014/main" id="{FFC19F8C-C95E-47A0-850F-18CA8523F29E}"/>
              </a:ext>
            </a:extLst>
          </p:cNvPr>
          <p:cNvSpPr/>
          <p:nvPr/>
        </p:nvSpPr>
        <p:spPr>
          <a:xfrm>
            <a:off x="2742231" y="-50800"/>
            <a:ext cx="4468463" cy="6923919"/>
          </a:xfrm>
          <a:custGeom>
            <a:avLst/>
            <a:gdLst>
              <a:gd name="connsiteX0" fmla="*/ 0 w 12217660"/>
              <a:gd name="connsiteY0" fmla="*/ 0 h 6911219"/>
              <a:gd name="connsiteX1" fmla="*/ 12217660 w 12217660"/>
              <a:gd name="connsiteY1" fmla="*/ 0 h 6911219"/>
              <a:gd name="connsiteX2" fmla="*/ 12217660 w 12217660"/>
              <a:gd name="connsiteY2" fmla="*/ 6911219 h 6911219"/>
              <a:gd name="connsiteX3" fmla="*/ 0 w 12217660"/>
              <a:gd name="connsiteY3" fmla="*/ 6911219 h 6911219"/>
              <a:gd name="connsiteX4" fmla="*/ 0 w 12217660"/>
              <a:gd name="connsiteY4" fmla="*/ 0 h 6911219"/>
              <a:gd name="connsiteX0" fmla="*/ 0 w 12217660"/>
              <a:gd name="connsiteY0" fmla="*/ 0 h 6911219"/>
              <a:gd name="connsiteX1" fmla="*/ 12217660 w 12217660"/>
              <a:gd name="connsiteY1" fmla="*/ 0 h 6911219"/>
              <a:gd name="connsiteX2" fmla="*/ 6667760 w 12217660"/>
              <a:gd name="connsiteY2" fmla="*/ 4206119 h 6911219"/>
              <a:gd name="connsiteX3" fmla="*/ 0 w 12217660"/>
              <a:gd name="connsiteY3" fmla="*/ 6911219 h 6911219"/>
              <a:gd name="connsiteX4" fmla="*/ 0 w 12217660"/>
              <a:gd name="connsiteY4" fmla="*/ 0 h 6911219"/>
              <a:gd name="connsiteX0" fmla="*/ 0 w 12217660"/>
              <a:gd name="connsiteY0" fmla="*/ 0 h 6911219"/>
              <a:gd name="connsiteX1" fmla="*/ 12217660 w 12217660"/>
              <a:gd name="connsiteY1" fmla="*/ 0 h 6911219"/>
              <a:gd name="connsiteX2" fmla="*/ 9715760 w 12217660"/>
              <a:gd name="connsiteY2" fmla="*/ 1879600 h 6911219"/>
              <a:gd name="connsiteX3" fmla="*/ 6667760 w 12217660"/>
              <a:gd name="connsiteY3" fmla="*/ 4206119 h 6911219"/>
              <a:gd name="connsiteX4" fmla="*/ 0 w 12217660"/>
              <a:gd name="connsiteY4" fmla="*/ 6911219 h 6911219"/>
              <a:gd name="connsiteX5" fmla="*/ 0 w 12217660"/>
              <a:gd name="connsiteY5" fmla="*/ 0 h 6911219"/>
              <a:gd name="connsiteX0" fmla="*/ 0 w 12217660"/>
              <a:gd name="connsiteY0" fmla="*/ 0 h 6911219"/>
              <a:gd name="connsiteX1" fmla="*/ 12217660 w 12217660"/>
              <a:gd name="connsiteY1" fmla="*/ 0 h 6911219"/>
              <a:gd name="connsiteX2" fmla="*/ 12217660 w 12217660"/>
              <a:gd name="connsiteY2" fmla="*/ 1117600 h 6911219"/>
              <a:gd name="connsiteX3" fmla="*/ 6667760 w 12217660"/>
              <a:gd name="connsiteY3" fmla="*/ 4206119 h 6911219"/>
              <a:gd name="connsiteX4" fmla="*/ 0 w 12217660"/>
              <a:gd name="connsiteY4" fmla="*/ 6911219 h 6911219"/>
              <a:gd name="connsiteX5" fmla="*/ 0 w 12217660"/>
              <a:gd name="connsiteY5" fmla="*/ 0 h 6911219"/>
              <a:gd name="connsiteX0" fmla="*/ 3472431 w 12217660"/>
              <a:gd name="connsiteY0" fmla="*/ 0 h 6923919"/>
              <a:gd name="connsiteX1" fmla="*/ 12217660 w 12217660"/>
              <a:gd name="connsiteY1" fmla="*/ 12700 h 6923919"/>
              <a:gd name="connsiteX2" fmla="*/ 12217660 w 12217660"/>
              <a:gd name="connsiteY2" fmla="*/ 1130300 h 6923919"/>
              <a:gd name="connsiteX3" fmla="*/ 6667760 w 12217660"/>
              <a:gd name="connsiteY3" fmla="*/ 4218819 h 6923919"/>
              <a:gd name="connsiteX4" fmla="*/ 0 w 12217660"/>
              <a:gd name="connsiteY4" fmla="*/ 6923919 h 6923919"/>
              <a:gd name="connsiteX5" fmla="*/ 3472431 w 12217660"/>
              <a:gd name="connsiteY5" fmla="*/ 0 h 6923919"/>
              <a:gd name="connsiteX0" fmla="*/ 3472431 w 12217660"/>
              <a:gd name="connsiteY0" fmla="*/ 0 h 6923919"/>
              <a:gd name="connsiteX1" fmla="*/ 12217660 w 12217660"/>
              <a:gd name="connsiteY1" fmla="*/ 12700 h 6923919"/>
              <a:gd name="connsiteX2" fmla="*/ 8745229 w 12217660"/>
              <a:gd name="connsiteY2" fmla="*/ 6921500 h 6923919"/>
              <a:gd name="connsiteX3" fmla="*/ 6667760 w 12217660"/>
              <a:gd name="connsiteY3" fmla="*/ 4218819 h 6923919"/>
              <a:gd name="connsiteX4" fmla="*/ 0 w 12217660"/>
              <a:gd name="connsiteY4" fmla="*/ 6923919 h 6923919"/>
              <a:gd name="connsiteX5" fmla="*/ 3472431 w 12217660"/>
              <a:gd name="connsiteY5" fmla="*/ 0 h 6923919"/>
              <a:gd name="connsiteX0" fmla="*/ 3472431 w 12217660"/>
              <a:gd name="connsiteY0" fmla="*/ 0 h 6923919"/>
              <a:gd name="connsiteX1" fmla="*/ 12217660 w 12217660"/>
              <a:gd name="connsiteY1" fmla="*/ 12700 h 6923919"/>
              <a:gd name="connsiteX2" fmla="*/ 8745229 w 12217660"/>
              <a:gd name="connsiteY2" fmla="*/ 6921500 h 6923919"/>
              <a:gd name="connsiteX3" fmla="*/ 5348238 w 12217660"/>
              <a:gd name="connsiteY3" fmla="*/ 6923919 h 6923919"/>
              <a:gd name="connsiteX4" fmla="*/ 0 w 12217660"/>
              <a:gd name="connsiteY4" fmla="*/ 6923919 h 6923919"/>
              <a:gd name="connsiteX5" fmla="*/ 3472431 w 12217660"/>
              <a:gd name="connsiteY5" fmla="*/ 0 h 692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7660" h="6923919">
                <a:moveTo>
                  <a:pt x="3472431" y="0"/>
                </a:moveTo>
                <a:lnTo>
                  <a:pt x="12217660" y="12700"/>
                </a:lnTo>
                <a:lnTo>
                  <a:pt x="8745229" y="6921500"/>
                </a:lnTo>
                <a:lnTo>
                  <a:pt x="5348238" y="6923919"/>
                </a:lnTo>
                <a:lnTo>
                  <a:pt x="0" y="6923919"/>
                </a:lnTo>
                <a:lnTo>
                  <a:pt x="3472431" y="0"/>
                </a:lnTo>
                <a:close/>
              </a:path>
            </a:pathLst>
          </a:custGeom>
          <a:blipFill dpi="0"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B37FBF21-F545-43B2-AA8E-48E167A0A4EC}"/>
              </a:ext>
            </a:extLst>
          </p:cNvPr>
          <p:cNvGrpSpPr/>
          <p:nvPr/>
        </p:nvGrpSpPr>
        <p:grpSpPr>
          <a:xfrm>
            <a:off x="6444382" y="2160201"/>
            <a:ext cx="5158420" cy="765854"/>
            <a:chOff x="6572206" y="1262807"/>
            <a:chExt cx="5158420" cy="765854"/>
          </a:xfrm>
        </p:grpSpPr>
        <p:sp>
          <p:nvSpPr>
            <p:cNvPr id="8" name="Oval 7">
              <a:extLst>
                <a:ext uri="{FF2B5EF4-FFF2-40B4-BE49-F238E27FC236}">
                  <a16:creationId xmlns:a16="http://schemas.microsoft.com/office/drawing/2014/main" id="{335B4B04-FDAD-4C37-A5CE-32B147434349}"/>
                </a:ext>
              </a:extLst>
            </p:cNvPr>
            <p:cNvSpPr/>
            <p:nvPr/>
          </p:nvSpPr>
          <p:spPr>
            <a:xfrm>
              <a:off x="6572206" y="1262807"/>
              <a:ext cx="765854" cy="765854"/>
            </a:xfrm>
            <a:prstGeom prst="ellipse">
              <a:avLst/>
            </a:prstGeom>
            <a:solidFill>
              <a:srgbClr val="63CC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9" name="TextBox 8">
              <a:extLst>
                <a:ext uri="{FF2B5EF4-FFF2-40B4-BE49-F238E27FC236}">
                  <a16:creationId xmlns:a16="http://schemas.microsoft.com/office/drawing/2014/main" id="{BEE71DBC-62ED-4E64-BBEC-F0C3837B49E5}"/>
                </a:ext>
              </a:extLst>
            </p:cNvPr>
            <p:cNvSpPr txBox="1"/>
            <p:nvPr/>
          </p:nvSpPr>
          <p:spPr>
            <a:xfrm>
              <a:off x="7424559" y="1460838"/>
              <a:ext cx="4306067" cy="461665"/>
            </a:xfrm>
            <a:prstGeom prst="rect">
              <a:avLst/>
            </a:prstGeom>
            <a:noFill/>
          </p:spPr>
          <p:txBody>
            <a:bodyPr wrap="square" rtlCol="0">
              <a:spAutoFit/>
            </a:bodyPr>
            <a:lstStyle/>
            <a:p>
              <a:pPr lvl="0">
                <a:defRPr/>
              </a:pPr>
              <a:r>
                <a:rPr lang="en-US" sz="2400" dirty="0">
                  <a:solidFill>
                    <a:schemeClr val="tx2"/>
                  </a:solidFill>
                  <a:latin typeface="Segoe UI Light"/>
                </a:rPr>
                <a:t>Introduction &amp; Project Overview</a:t>
              </a:r>
            </a:p>
          </p:txBody>
        </p:sp>
      </p:grpSp>
      <p:sp>
        <p:nvSpPr>
          <p:cNvPr id="10" name="Oval 9">
            <a:extLst>
              <a:ext uri="{FF2B5EF4-FFF2-40B4-BE49-F238E27FC236}">
                <a16:creationId xmlns:a16="http://schemas.microsoft.com/office/drawing/2014/main" id="{4DDA5A24-3B93-4400-8C2D-0756E27F0B5A}"/>
              </a:ext>
            </a:extLst>
          </p:cNvPr>
          <p:cNvSpPr/>
          <p:nvPr/>
        </p:nvSpPr>
        <p:spPr>
          <a:xfrm>
            <a:off x="6293199" y="3074094"/>
            <a:ext cx="765854" cy="765854"/>
          </a:xfrm>
          <a:prstGeom prst="ellipse">
            <a:avLst/>
          </a:prstGeom>
          <a:solidFill>
            <a:srgbClr val="63CC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A81E9ACC-3F8E-4254-9CB3-21CB87CFE75E}"/>
              </a:ext>
            </a:extLst>
          </p:cNvPr>
          <p:cNvSpPr/>
          <p:nvPr/>
        </p:nvSpPr>
        <p:spPr>
          <a:xfrm>
            <a:off x="6074854" y="3973732"/>
            <a:ext cx="765854" cy="765854"/>
          </a:xfrm>
          <a:prstGeom prst="ellipse">
            <a:avLst/>
          </a:prstGeom>
          <a:solidFill>
            <a:srgbClr val="63CC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TextBox 11">
            <a:extLst>
              <a:ext uri="{FF2B5EF4-FFF2-40B4-BE49-F238E27FC236}">
                <a16:creationId xmlns:a16="http://schemas.microsoft.com/office/drawing/2014/main" id="{F4D2E6A7-2431-4F1A-AB26-6BE001487F26}"/>
              </a:ext>
            </a:extLst>
          </p:cNvPr>
          <p:cNvSpPr txBox="1"/>
          <p:nvPr/>
        </p:nvSpPr>
        <p:spPr>
          <a:xfrm>
            <a:off x="7148444" y="3258877"/>
            <a:ext cx="4876800" cy="461665"/>
          </a:xfrm>
          <a:prstGeom prst="rect">
            <a:avLst/>
          </a:prstGeom>
          <a:noFill/>
        </p:spPr>
        <p:txBody>
          <a:bodyPr wrap="square" rtlCol="0">
            <a:spAutoFit/>
          </a:bodyPr>
          <a:lstStyle/>
          <a:p>
            <a:pPr>
              <a:defRPr/>
            </a:pPr>
            <a:r>
              <a:rPr lang="en-US" sz="2400" dirty="0">
                <a:solidFill>
                  <a:schemeClr val="tx2"/>
                </a:solidFill>
                <a:latin typeface="Segoe UI Light"/>
              </a:rPr>
              <a:t>Flood Scenarios and Results</a:t>
            </a:r>
          </a:p>
        </p:txBody>
      </p:sp>
      <p:sp>
        <p:nvSpPr>
          <p:cNvPr id="13" name="TextBox 12">
            <a:extLst>
              <a:ext uri="{FF2B5EF4-FFF2-40B4-BE49-F238E27FC236}">
                <a16:creationId xmlns:a16="http://schemas.microsoft.com/office/drawing/2014/main" id="{1A9E9CDA-6BE6-4609-B829-6356250DD8C5}"/>
              </a:ext>
            </a:extLst>
          </p:cNvPr>
          <p:cNvSpPr txBox="1"/>
          <p:nvPr/>
        </p:nvSpPr>
        <p:spPr>
          <a:xfrm>
            <a:off x="6939180" y="4136836"/>
            <a:ext cx="4876800" cy="461665"/>
          </a:xfrm>
          <a:prstGeom prst="rect">
            <a:avLst/>
          </a:prstGeom>
          <a:noFill/>
        </p:spPr>
        <p:txBody>
          <a:bodyPr wrap="square" rtlCol="0">
            <a:spAutoFit/>
          </a:bodyPr>
          <a:lstStyle/>
          <a:p>
            <a:pPr lvl="0">
              <a:defRPr/>
            </a:pPr>
            <a:r>
              <a:rPr lang="en-US" sz="2400" dirty="0">
                <a:solidFill>
                  <a:schemeClr val="tx2"/>
                </a:solidFill>
                <a:latin typeface="Segoe UI Light"/>
              </a:rPr>
              <a:t>Report and Online Map Tool</a:t>
            </a:r>
          </a:p>
        </p:txBody>
      </p:sp>
      <p:sp>
        <p:nvSpPr>
          <p:cNvPr id="14" name="Oval 13">
            <a:extLst>
              <a:ext uri="{FF2B5EF4-FFF2-40B4-BE49-F238E27FC236}">
                <a16:creationId xmlns:a16="http://schemas.microsoft.com/office/drawing/2014/main" id="{365AF62E-B329-4FBE-95C8-A23CB8A614D9}"/>
              </a:ext>
            </a:extLst>
          </p:cNvPr>
          <p:cNvSpPr/>
          <p:nvPr/>
        </p:nvSpPr>
        <p:spPr>
          <a:xfrm>
            <a:off x="5911930" y="4866070"/>
            <a:ext cx="765854" cy="765854"/>
          </a:xfrm>
          <a:prstGeom prst="ellipse">
            <a:avLst/>
          </a:prstGeom>
          <a:solidFill>
            <a:srgbClr val="63CCC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5" name="TextBox 14">
            <a:extLst>
              <a:ext uri="{FF2B5EF4-FFF2-40B4-BE49-F238E27FC236}">
                <a16:creationId xmlns:a16="http://schemas.microsoft.com/office/drawing/2014/main" id="{4D8F1DF5-C903-41FE-AB5D-E510DC3C2D41}"/>
              </a:ext>
            </a:extLst>
          </p:cNvPr>
          <p:cNvSpPr txBox="1"/>
          <p:nvPr/>
        </p:nvSpPr>
        <p:spPr>
          <a:xfrm>
            <a:off x="6794966" y="5014796"/>
            <a:ext cx="4876800" cy="461665"/>
          </a:xfrm>
          <a:prstGeom prst="rect">
            <a:avLst/>
          </a:prstGeom>
          <a:noFill/>
        </p:spPr>
        <p:txBody>
          <a:bodyPr wrap="square" rtlCol="0">
            <a:spAutoFit/>
          </a:bodyPr>
          <a:lstStyle/>
          <a:p>
            <a:pPr lvl="0">
              <a:defRPr/>
            </a:pPr>
            <a:r>
              <a:rPr lang="en-US" sz="2400" dirty="0">
                <a:solidFill>
                  <a:schemeClr val="tx2"/>
                </a:solidFill>
                <a:latin typeface="Segoe UI Light"/>
              </a:rPr>
              <a:t>Initial Adaptation Recommendations</a:t>
            </a:r>
          </a:p>
        </p:txBody>
      </p:sp>
    </p:spTree>
    <p:extLst>
      <p:ext uri="{BB962C8B-B14F-4D97-AF65-F5344CB8AC3E}">
        <p14:creationId xmlns:p14="http://schemas.microsoft.com/office/powerpoint/2010/main" val="78460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B44A-FF8B-449E-A64B-6EBF08CBC78F}"/>
              </a:ext>
            </a:extLst>
          </p:cNvPr>
          <p:cNvSpPr>
            <a:spLocks noGrp="1"/>
          </p:cNvSpPr>
          <p:nvPr>
            <p:ph type="title"/>
          </p:nvPr>
        </p:nvSpPr>
        <p:spPr/>
        <p:txBody>
          <a:bodyPr/>
          <a:lstStyle/>
          <a:p>
            <a:r>
              <a:rPr lang="en-US" dirty="0"/>
              <a:t>What Is a Vulnerability Assessment?</a:t>
            </a:r>
          </a:p>
        </p:txBody>
      </p:sp>
      <p:sp>
        <p:nvSpPr>
          <p:cNvPr id="3" name="Content Placeholder 2">
            <a:extLst>
              <a:ext uri="{FF2B5EF4-FFF2-40B4-BE49-F238E27FC236}">
                <a16:creationId xmlns:a16="http://schemas.microsoft.com/office/drawing/2014/main" id="{C951F061-BAC8-4BB3-8302-1EA8A7D787B9}"/>
              </a:ext>
            </a:extLst>
          </p:cNvPr>
          <p:cNvSpPr>
            <a:spLocks noGrp="1"/>
          </p:cNvSpPr>
          <p:nvPr>
            <p:ph idx="1"/>
          </p:nvPr>
        </p:nvSpPr>
        <p:spPr/>
        <p:txBody>
          <a:bodyPr>
            <a:normAutofit/>
          </a:bodyPr>
          <a:lstStyle/>
          <a:p>
            <a:r>
              <a:rPr lang="en-US" dirty="0"/>
              <a:t>Assesses exposure and sensitivity of infrastructure, communities, and assets to flooding</a:t>
            </a:r>
          </a:p>
          <a:p>
            <a:r>
              <a:rPr lang="en-US" dirty="0"/>
              <a:t>Evaluates risk under 9 modeled flood scenarios</a:t>
            </a:r>
          </a:p>
          <a:p>
            <a:r>
              <a:rPr lang="en-US" dirty="0"/>
              <a:t>Developed in accordance with Florida Statutes Section 380.093</a:t>
            </a:r>
          </a:p>
          <a:p>
            <a:r>
              <a:rPr lang="en-US" dirty="0"/>
              <a:t>Funded by the Resilient Florida Program</a:t>
            </a:r>
          </a:p>
          <a:p>
            <a:pPr marL="0" indent="0">
              <a:buNone/>
            </a:pPr>
            <a:endParaRPr lang="en-US" dirty="0"/>
          </a:p>
          <a:p>
            <a:pPr marL="0" indent="0">
              <a:buNone/>
            </a:pPr>
            <a:r>
              <a:rPr lang="en-US" dirty="0"/>
              <a:t>Considers key flood risks:</a:t>
            </a:r>
          </a:p>
          <a:p>
            <a:pPr lvl="1"/>
            <a:r>
              <a:rPr lang="en-US" dirty="0"/>
              <a:t>Sea Level Rise · Extreme Precipitation · Storm Surge · Groundwater Rise · Sunny Day Flooding</a:t>
            </a:r>
          </a:p>
          <a:p>
            <a:pPr marL="457200" lvl="1" indent="0">
              <a:buNone/>
            </a:pPr>
            <a:endParaRPr lang="en-US" dirty="0"/>
          </a:p>
        </p:txBody>
      </p:sp>
      <p:pic>
        <p:nvPicPr>
          <p:cNvPr id="5" name="Picture 2" descr="Florida Department of Environmental Protection Cover Letter (2022 ...">
            <a:extLst>
              <a:ext uri="{FF2B5EF4-FFF2-40B4-BE49-F238E27FC236}">
                <a16:creationId xmlns:a16="http://schemas.microsoft.com/office/drawing/2014/main" id="{62EEBE37-8223-4CBC-BBD6-BB42AAEF5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4308" y="2653772"/>
            <a:ext cx="1718984" cy="155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53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6DA9-4D23-45AC-BFB8-C1BACCC848E3}"/>
              </a:ext>
            </a:extLst>
          </p:cNvPr>
          <p:cNvSpPr>
            <a:spLocks noGrp="1"/>
          </p:cNvSpPr>
          <p:nvPr>
            <p:ph type="title"/>
          </p:nvPr>
        </p:nvSpPr>
        <p:spPr/>
        <p:txBody>
          <a:bodyPr>
            <a:normAutofit/>
          </a:bodyPr>
          <a:lstStyle/>
          <a:p>
            <a:r>
              <a:rPr lang="en-US" dirty="0"/>
              <a:t>Flood Scenarios: </a:t>
            </a:r>
            <a:br>
              <a:rPr lang="en-US" dirty="0"/>
            </a:br>
            <a:r>
              <a:rPr lang="en-US" dirty="0"/>
              <a:t>From Low to High Impact</a:t>
            </a:r>
          </a:p>
        </p:txBody>
      </p:sp>
      <p:sp>
        <p:nvSpPr>
          <p:cNvPr id="3" name="Content Placeholder 2">
            <a:extLst>
              <a:ext uri="{FF2B5EF4-FFF2-40B4-BE49-F238E27FC236}">
                <a16:creationId xmlns:a16="http://schemas.microsoft.com/office/drawing/2014/main" id="{BB764777-A30A-450A-B625-80E05DD4CB0F}"/>
              </a:ext>
            </a:extLst>
          </p:cNvPr>
          <p:cNvSpPr>
            <a:spLocks noGrp="1"/>
          </p:cNvSpPr>
          <p:nvPr>
            <p:ph idx="1"/>
          </p:nvPr>
        </p:nvSpPr>
        <p:spPr>
          <a:xfrm>
            <a:off x="838200" y="2087558"/>
            <a:ext cx="5080686" cy="3533350"/>
          </a:xfrm>
        </p:spPr>
        <p:txBody>
          <a:bodyPr>
            <a:normAutofit/>
          </a:bodyPr>
          <a:lstStyle/>
          <a:p>
            <a:pPr>
              <a:buFont typeface="Arial" panose="020B0604020202020204" pitchFamily="34" charset="0"/>
              <a:buChar char="•"/>
            </a:pPr>
            <a:r>
              <a:rPr lang="en-US" dirty="0"/>
              <a:t>Range of Scenarios modeled</a:t>
            </a:r>
          </a:p>
          <a:p>
            <a:pPr lvl="1"/>
            <a:r>
              <a:rPr lang="en-US" dirty="0"/>
              <a:t>5-year, 100-year, 500-year,  combined with compound flooding from SLR &amp; storm surge</a:t>
            </a:r>
          </a:p>
          <a:p>
            <a:r>
              <a:rPr lang="en-US" dirty="0"/>
              <a:t>Worst scenarios  </a:t>
            </a:r>
          </a:p>
          <a:p>
            <a:pPr lvl="1"/>
            <a:r>
              <a:rPr lang="en-US" dirty="0"/>
              <a:t>Scenario 7: 100-year + storm surge)</a:t>
            </a:r>
          </a:p>
          <a:p>
            <a:pPr lvl="1"/>
            <a:r>
              <a:rPr lang="en-US" dirty="0"/>
              <a:t>Scenario 9: 500-year + storm surge)</a:t>
            </a:r>
          </a:p>
          <a:p>
            <a:pPr lvl="1"/>
            <a:endParaRPr lang="en-US" dirty="0"/>
          </a:p>
          <a:p>
            <a:pPr marL="457200" lvl="1" indent="0">
              <a:buNone/>
            </a:pPr>
            <a:endParaRPr lang="en-US" dirty="0"/>
          </a:p>
        </p:txBody>
      </p:sp>
      <p:pic>
        <p:nvPicPr>
          <p:cNvPr id="4" name="Picture 3" title="Inserting image...">
            <a:extLst>
              <a:ext uri="{FF2B5EF4-FFF2-40B4-BE49-F238E27FC236}">
                <a16:creationId xmlns:a16="http://schemas.microsoft.com/office/drawing/2014/main" id="{62033458-DAE6-46D6-9FED-5CA446C70A31}"/>
              </a:ext>
            </a:extLst>
          </p:cNvPr>
          <p:cNvPicPr>
            <a:picLocks noChangeAspect="1"/>
          </p:cNvPicPr>
          <p:nvPr/>
        </p:nvPicPr>
        <p:blipFill>
          <a:blip r:embed="rId3" cstate="print">
            <a:extLst>
              <a:ext uri="{28A0092B-C50C-407E-A947-70E740481C1C}">
                <a14:useLocalDpi xmlns:a14="http://schemas.microsoft.com/office/drawing/2010/main" val="0"/>
              </a:ext>
            </a:extLst>
          </a:blip>
          <a:srcRect l="1053"/>
          <a:stretch/>
        </p:blipFill>
        <p:spPr>
          <a:xfrm>
            <a:off x="5918886" y="1726683"/>
            <a:ext cx="5880983" cy="4591050"/>
          </a:xfrm>
          <a:prstGeom prst="rect">
            <a:avLst/>
          </a:prstGeom>
        </p:spPr>
      </p:pic>
      <p:sp>
        <p:nvSpPr>
          <p:cNvPr id="5" name="TextBox 4">
            <a:extLst>
              <a:ext uri="{FF2B5EF4-FFF2-40B4-BE49-F238E27FC236}">
                <a16:creationId xmlns:a16="http://schemas.microsoft.com/office/drawing/2014/main" id="{273C96C1-8593-414A-9655-3BFF3A241777}"/>
              </a:ext>
            </a:extLst>
          </p:cNvPr>
          <p:cNvSpPr txBox="1"/>
          <p:nvPr/>
        </p:nvSpPr>
        <p:spPr>
          <a:xfrm>
            <a:off x="6033383" y="1542427"/>
            <a:ext cx="3158837" cy="369332"/>
          </a:xfrm>
          <a:prstGeom prst="rect">
            <a:avLst/>
          </a:prstGeom>
          <a:noFill/>
        </p:spPr>
        <p:txBody>
          <a:bodyPr wrap="square" rtlCol="0">
            <a:spAutoFit/>
          </a:bodyPr>
          <a:lstStyle/>
          <a:p>
            <a:r>
              <a:rPr lang="en-US" b="1" dirty="0"/>
              <a:t>Flood Scenario 1</a:t>
            </a:r>
          </a:p>
        </p:txBody>
      </p:sp>
    </p:spTree>
    <p:extLst>
      <p:ext uri="{BB962C8B-B14F-4D97-AF65-F5344CB8AC3E}">
        <p14:creationId xmlns:p14="http://schemas.microsoft.com/office/powerpoint/2010/main" val="3095835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CF63-A784-4B57-AC03-7494370E2CC6}"/>
              </a:ext>
            </a:extLst>
          </p:cNvPr>
          <p:cNvSpPr>
            <a:spLocks noGrp="1"/>
          </p:cNvSpPr>
          <p:nvPr>
            <p:ph type="title"/>
          </p:nvPr>
        </p:nvSpPr>
        <p:spPr/>
        <p:txBody>
          <a:bodyPr>
            <a:normAutofit fontScale="90000"/>
          </a:bodyPr>
          <a:lstStyle/>
          <a:p>
            <a:r>
              <a:rPr lang="en-US" dirty="0"/>
              <a:t>Scenario 7</a:t>
            </a:r>
            <a:br>
              <a:rPr lang="en-US" dirty="0"/>
            </a:br>
            <a:r>
              <a:rPr lang="en-US" sz="2700" dirty="0"/>
              <a:t>Catastrophic Flood Impacts</a:t>
            </a:r>
            <a:br>
              <a:rPr lang="en-US" sz="2700" dirty="0"/>
            </a:br>
            <a:endParaRPr lang="en-US" sz="2700" dirty="0"/>
          </a:p>
        </p:txBody>
      </p:sp>
      <p:sp>
        <p:nvSpPr>
          <p:cNvPr id="3" name="Content Placeholder 2">
            <a:extLst>
              <a:ext uri="{FF2B5EF4-FFF2-40B4-BE49-F238E27FC236}">
                <a16:creationId xmlns:a16="http://schemas.microsoft.com/office/drawing/2014/main" id="{1DE06DA0-F565-42D8-98FE-5E73A2A1CE5E}"/>
              </a:ext>
            </a:extLst>
          </p:cNvPr>
          <p:cNvSpPr>
            <a:spLocks noGrp="1"/>
          </p:cNvSpPr>
          <p:nvPr>
            <p:ph idx="1"/>
          </p:nvPr>
        </p:nvSpPr>
        <p:spPr>
          <a:xfrm>
            <a:off x="876675" y="1690688"/>
            <a:ext cx="4104503" cy="4351338"/>
          </a:xfrm>
        </p:spPr>
        <p:txBody>
          <a:bodyPr/>
          <a:lstStyle/>
          <a:p>
            <a:r>
              <a:rPr lang="en-US" sz="2000" dirty="0"/>
              <a:t>Scenario 7: 100-year (1%) rainfall event plus storm surge</a:t>
            </a:r>
            <a:br>
              <a:rPr lang="en-US" dirty="0"/>
            </a:br>
            <a:endParaRPr lang="en-US" dirty="0"/>
          </a:p>
          <a:p>
            <a:endParaRPr lang="en-US" dirty="0"/>
          </a:p>
        </p:txBody>
      </p:sp>
      <p:pic>
        <p:nvPicPr>
          <p:cNvPr id="5" name="Picture 4">
            <a:extLst>
              <a:ext uri="{FF2B5EF4-FFF2-40B4-BE49-F238E27FC236}">
                <a16:creationId xmlns:a16="http://schemas.microsoft.com/office/drawing/2014/main" id="{F8DA9CB9-35AD-44AF-AD60-D598A577E3DE}"/>
              </a:ext>
            </a:extLst>
          </p:cNvPr>
          <p:cNvPicPr>
            <a:picLocks noChangeAspect="1"/>
          </p:cNvPicPr>
          <p:nvPr/>
        </p:nvPicPr>
        <p:blipFill>
          <a:blip r:embed="rId3" cstate="print">
            <a:extLst>
              <a:ext uri="{28A0092B-C50C-407E-A947-70E740481C1C}">
                <a14:useLocalDpi xmlns:a14="http://schemas.microsoft.com/office/drawing/2010/main" val="0"/>
              </a:ext>
            </a:extLst>
          </a:blip>
          <a:srcRect l="1763" t="3359" r="1921" b="2102"/>
          <a:stretch/>
        </p:blipFill>
        <p:spPr>
          <a:xfrm>
            <a:off x="6096000" y="1690688"/>
            <a:ext cx="5724635" cy="4340353"/>
          </a:xfrm>
          <a:prstGeom prst="rect">
            <a:avLst/>
          </a:prstGeom>
        </p:spPr>
      </p:pic>
      <p:graphicFrame>
        <p:nvGraphicFramePr>
          <p:cNvPr id="6" name="Table 5">
            <a:extLst>
              <a:ext uri="{FF2B5EF4-FFF2-40B4-BE49-F238E27FC236}">
                <a16:creationId xmlns:a16="http://schemas.microsoft.com/office/drawing/2014/main" id="{27F759E6-DE9F-4A59-A08A-6CF54F74A44B}"/>
              </a:ext>
            </a:extLst>
          </p:cNvPr>
          <p:cNvGraphicFramePr>
            <a:graphicFrameLocks noGrp="1"/>
          </p:cNvGraphicFramePr>
          <p:nvPr>
            <p:extLst>
              <p:ext uri="{D42A27DB-BD31-4B8C-83A1-F6EECF244321}">
                <p14:modId xmlns:p14="http://schemas.microsoft.com/office/powerpoint/2010/main" val="1921482225"/>
              </p:ext>
            </p:extLst>
          </p:nvPr>
        </p:nvGraphicFramePr>
        <p:xfrm>
          <a:off x="876675" y="2565809"/>
          <a:ext cx="4590947" cy="3638272"/>
        </p:xfrm>
        <a:graphic>
          <a:graphicData uri="http://schemas.openxmlformats.org/drawingml/2006/table">
            <a:tbl>
              <a:tblPr/>
              <a:tblGrid>
                <a:gridCol w="3432310">
                  <a:extLst>
                    <a:ext uri="{9D8B030D-6E8A-4147-A177-3AD203B41FA5}">
                      <a16:colId xmlns:a16="http://schemas.microsoft.com/office/drawing/2014/main" val="2976659898"/>
                    </a:ext>
                  </a:extLst>
                </a:gridCol>
                <a:gridCol w="1158637">
                  <a:extLst>
                    <a:ext uri="{9D8B030D-6E8A-4147-A177-3AD203B41FA5}">
                      <a16:colId xmlns:a16="http://schemas.microsoft.com/office/drawing/2014/main" val="2245264427"/>
                    </a:ext>
                  </a:extLst>
                </a:gridCol>
              </a:tblGrid>
              <a:tr h="386882">
                <a:tc>
                  <a:txBody>
                    <a:bodyPr/>
                    <a:lstStyle/>
                    <a:p>
                      <a:pPr algn="ctr" rtl="0" fontAlgn="base"/>
                      <a:r>
                        <a:rPr lang="en-US" sz="1600" b="1" i="0" dirty="0">
                          <a:solidFill>
                            <a:srgbClr val="FFFFFF"/>
                          </a:solidFill>
                          <a:effectLst/>
                          <a:latin typeface="+mn-lt"/>
                        </a:rPr>
                        <a:t>Critical Asset Type</a:t>
                      </a:r>
                      <a:r>
                        <a:rPr lang="en-US" sz="1600" b="0" i="0" dirty="0">
                          <a:solidFill>
                            <a:srgbClr val="FFFFFF"/>
                          </a:solidFill>
                          <a:effectLst/>
                          <a:latin typeface="+mn-lt"/>
                        </a:rPr>
                        <a:t> </a:t>
                      </a:r>
                      <a:endParaRPr lang="en-US" sz="32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base"/>
                      <a:r>
                        <a:rPr lang="en-US" sz="1200" b="1" i="0" dirty="0">
                          <a:solidFill>
                            <a:srgbClr val="FFFFFF"/>
                          </a:solidFill>
                          <a:effectLst/>
                          <a:latin typeface="+mn-lt"/>
                        </a:rPr>
                        <a:t>Critical Assets  Affected</a:t>
                      </a:r>
                      <a:r>
                        <a:rPr lang="en-US" sz="1200" b="0" i="0" dirty="0">
                          <a:solidFill>
                            <a:srgbClr val="FFFFFF"/>
                          </a:solidFill>
                          <a:effectLst/>
                          <a:latin typeface="+mn-lt"/>
                        </a:rPr>
                        <a:t> </a:t>
                      </a:r>
                      <a:endParaRPr lang="en-US" sz="24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115278731"/>
                  </a:ext>
                </a:extLst>
              </a:tr>
              <a:tr h="248079">
                <a:tc>
                  <a:txBody>
                    <a:bodyPr/>
                    <a:lstStyle/>
                    <a:p>
                      <a:pPr algn="l" rtl="0" fontAlgn="base"/>
                      <a:r>
                        <a:rPr lang="en-US" sz="1400" b="0" i="0" dirty="0">
                          <a:solidFill>
                            <a:srgbClr val="000000"/>
                          </a:solidFill>
                          <a:effectLst/>
                          <a:latin typeface="+mn-lt"/>
                        </a:rPr>
                        <a:t>Wastewater Treatment /Lift Stations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65</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3138314"/>
                  </a:ext>
                </a:extLst>
              </a:tr>
              <a:tr h="227456">
                <a:tc>
                  <a:txBody>
                    <a:bodyPr/>
                    <a:lstStyle/>
                    <a:p>
                      <a:pPr algn="l" rtl="0" fontAlgn="base"/>
                      <a:r>
                        <a:rPr lang="en-US" sz="1400" b="0" i="0" dirty="0">
                          <a:solidFill>
                            <a:srgbClr val="000000"/>
                          </a:solidFill>
                          <a:effectLst/>
                          <a:latin typeface="+mn-lt"/>
                        </a:rPr>
                        <a:t>Health Care Facilities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13 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655206"/>
                  </a:ext>
                </a:extLst>
              </a:tr>
              <a:tr h="227456">
                <a:tc>
                  <a:txBody>
                    <a:bodyPr/>
                    <a:lstStyle/>
                    <a:p>
                      <a:pPr algn="l" rtl="0" fontAlgn="base"/>
                      <a:r>
                        <a:rPr lang="en-US" sz="1400" b="0" i="0" dirty="0">
                          <a:solidFill>
                            <a:srgbClr val="000000"/>
                          </a:solidFill>
                          <a:effectLst/>
                          <a:latin typeface="+mn-lt"/>
                        </a:rPr>
                        <a:t>Schools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12</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4080176"/>
                  </a:ext>
                </a:extLst>
              </a:tr>
              <a:tr h="227456">
                <a:tc>
                  <a:txBody>
                    <a:bodyPr/>
                    <a:lstStyle/>
                    <a:p>
                      <a:pPr algn="l" rtl="0" fontAlgn="base"/>
                      <a:r>
                        <a:rPr lang="en-US" sz="1400" b="0" i="0" dirty="0">
                          <a:solidFill>
                            <a:srgbClr val="000000"/>
                          </a:solidFill>
                          <a:effectLst/>
                          <a:latin typeface="+mn-lt"/>
                        </a:rPr>
                        <a:t>Fire Stations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4 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5679644"/>
                  </a:ext>
                </a:extLst>
              </a:tr>
              <a:tr h="227456">
                <a:tc>
                  <a:txBody>
                    <a:bodyPr/>
                    <a:lstStyle/>
                    <a:p>
                      <a:pPr algn="l" rtl="0" fontAlgn="base"/>
                      <a:r>
                        <a:rPr lang="en-US" sz="1400" b="0" i="0" dirty="0">
                          <a:solidFill>
                            <a:srgbClr val="000000"/>
                          </a:solidFill>
                          <a:effectLst/>
                          <a:latin typeface="+mn-lt"/>
                        </a:rPr>
                        <a:t>Bridges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2 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8443978"/>
                  </a:ext>
                </a:extLst>
              </a:tr>
              <a:tr h="227456">
                <a:tc>
                  <a:txBody>
                    <a:bodyPr/>
                    <a:lstStyle/>
                    <a:p>
                      <a:pPr algn="l" rtl="0" fontAlgn="base"/>
                      <a:r>
                        <a:rPr lang="en-US" sz="1400" b="0" i="0" dirty="0">
                          <a:solidFill>
                            <a:srgbClr val="000000"/>
                          </a:solidFill>
                          <a:effectLst/>
                          <a:latin typeface="+mn-lt"/>
                        </a:rPr>
                        <a:t>Communications Facilities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2 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540754"/>
                  </a:ext>
                </a:extLst>
              </a:tr>
              <a:tr h="227456">
                <a:tc>
                  <a:txBody>
                    <a:bodyPr/>
                    <a:lstStyle/>
                    <a:p>
                      <a:pPr algn="l" rtl="0" fontAlgn="base"/>
                      <a:r>
                        <a:rPr lang="en-US" sz="1400" b="0" i="0" dirty="0">
                          <a:solidFill>
                            <a:srgbClr val="000000"/>
                          </a:solidFill>
                          <a:effectLst/>
                          <a:latin typeface="+mn-lt"/>
                        </a:rPr>
                        <a:t>Local Government Facilities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1</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3418741"/>
                  </a:ext>
                </a:extLst>
              </a:tr>
              <a:tr h="227456">
                <a:tc>
                  <a:txBody>
                    <a:bodyPr/>
                    <a:lstStyle/>
                    <a:p>
                      <a:pPr algn="l" rtl="0" fontAlgn="base"/>
                      <a:r>
                        <a:rPr lang="en-US" sz="1400" b="0" i="0" dirty="0">
                          <a:solidFill>
                            <a:srgbClr val="000000"/>
                          </a:solidFill>
                          <a:effectLst/>
                          <a:latin typeface="+mn-lt"/>
                        </a:rPr>
                        <a:t>Pompano High Hurricane Shelter</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1 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878938"/>
                  </a:ext>
                </a:extLst>
              </a:tr>
              <a:tr h="227456">
                <a:tc>
                  <a:txBody>
                    <a:bodyPr/>
                    <a:lstStyle/>
                    <a:p>
                      <a:pPr algn="l" rtl="0" fontAlgn="base"/>
                      <a:r>
                        <a:rPr lang="en-US" sz="1400" b="0" i="0" dirty="0">
                          <a:solidFill>
                            <a:srgbClr val="000000"/>
                          </a:solidFill>
                          <a:effectLst/>
                          <a:latin typeface="+mn-lt"/>
                        </a:rPr>
                        <a:t>Rail Facilities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3</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2155383"/>
                  </a:ext>
                </a:extLst>
              </a:tr>
              <a:tr h="227456">
                <a:tc>
                  <a:txBody>
                    <a:bodyPr/>
                    <a:lstStyle/>
                    <a:p>
                      <a:pPr algn="l" rtl="0" fontAlgn="base"/>
                      <a:r>
                        <a:rPr lang="en-US" sz="1400" b="0" i="0" dirty="0">
                          <a:solidFill>
                            <a:srgbClr val="000000"/>
                          </a:solidFill>
                          <a:effectLst/>
                          <a:latin typeface="+mn-lt"/>
                        </a:rPr>
                        <a:t>Law Enforcement Facilities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1 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8431768"/>
                  </a:ext>
                </a:extLst>
              </a:tr>
              <a:tr h="217712">
                <a:tc>
                  <a:txBody>
                    <a:bodyPr/>
                    <a:lstStyle/>
                    <a:p>
                      <a:pPr algn="l" rtl="0" fontAlgn="base"/>
                      <a:r>
                        <a:rPr lang="en-US" sz="1400" b="0" i="0" kern="1200" dirty="0">
                          <a:solidFill>
                            <a:srgbClr val="000000"/>
                          </a:solidFill>
                          <a:effectLst/>
                          <a:latin typeface="+mn-lt"/>
                          <a:ea typeface="+mn-ea"/>
                          <a:cs typeface="+mn-cs"/>
                        </a:rPr>
                        <a:t>Airports</a:t>
                      </a: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ase" latinLnBrk="0" hangingPunct="1"/>
                      <a:r>
                        <a:rPr lang="en-US" sz="1400" b="0" i="0" kern="1200" dirty="0">
                          <a:solidFill>
                            <a:srgbClr val="000000"/>
                          </a:solidFill>
                          <a:effectLst/>
                          <a:latin typeface="+mn-lt"/>
                          <a:ea typeface="+mn-ea"/>
                          <a:cs typeface="+mn-cs"/>
                        </a:rPr>
                        <a:t>1</a:t>
                      </a: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3691148"/>
                  </a:ext>
                </a:extLst>
              </a:tr>
              <a:tr h="227456">
                <a:tc>
                  <a:txBody>
                    <a:bodyPr/>
                    <a:lstStyle/>
                    <a:p>
                      <a:pPr algn="r" rtl="0" fontAlgn="base"/>
                      <a:r>
                        <a:rPr lang="en-US" sz="1400" b="1" i="0" dirty="0">
                          <a:solidFill>
                            <a:srgbClr val="000000"/>
                          </a:solidFill>
                          <a:effectLst/>
                          <a:latin typeface="+mn-lt"/>
                        </a:rPr>
                        <a:t>Total</a:t>
                      </a:r>
                      <a:r>
                        <a:rPr lang="en-US" sz="1400" b="0" i="0" dirty="0">
                          <a:solidFill>
                            <a:srgbClr val="000000"/>
                          </a:solidFill>
                          <a:effectLst/>
                          <a:latin typeface="+mn-lt"/>
                        </a:rPr>
                        <a:t>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US" sz="1400" b="0" i="0" dirty="0">
                          <a:solidFill>
                            <a:srgbClr val="000000"/>
                          </a:solidFill>
                          <a:effectLst/>
                          <a:latin typeface="+mn-lt"/>
                        </a:rPr>
                        <a:t>105</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8597050"/>
                  </a:ext>
                </a:extLst>
              </a:tr>
            </a:tbl>
          </a:graphicData>
        </a:graphic>
      </p:graphicFrame>
    </p:spTree>
    <p:extLst>
      <p:ext uri="{BB962C8B-B14F-4D97-AF65-F5344CB8AC3E}">
        <p14:creationId xmlns:p14="http://schemas.microsoft.com/office/powerpoint/2010/main" val="73466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EF4DB-8BF0-4437-96F1-FDD016F6A1DA}"/>
              </a:ext>
            </a:extLst>
          </p:cNvPr>
          <p:cNvSpPr>
            <a:spLocks noGrp="1"/>
          </p:cNvSpPr>
          <p:nvPr>
            <p:ph type="title"/>
          </p:nvPr>
        </p:nvSpPr>
        <p:spPr/>
        <p:txBody>
          <a:bodyPr/>
          <a:lstStyle/>
          <a:p>
            <a:r>
              <a:rPr lang="en-US" dirty="0"/>
              <a:t>Scenario 9</a:t>
            </a:r>
            <a:r>
              <a:rPr lang="en-US" sz="4400" dirty="0"/>
              <a:t> </a:t>
            </a:r>
            <a:br>
              <a:rPr lang="en-US" sz="4400" dirty="0"/>
            </a:br>
            <a:r>
              <a:rPr lang="en-US" sz="2000" dirty="0"/>
              <a:t>Catastrophic Flood Impacts</a:t>
            </a:r>
          </a:p>
        </p:txBody>
      </p:sp>
      <p:sp>
        <p:nvSpPr>
          <p:cNvPr id="3" name="Content Placeholder 2">
            <a:extLst>
              <a:ext uri="{FF2B5EF4-FFF2-40B4-BE49-F238E27FC236}">
                <a16:creationId xmlns:a16="http://schemas.microsoft.com/office/drawing/2014/main" id="{AFFF0C26-6847-4A5D-8756-65B9101EBD91}"/>
              </a:ext>
            </a:extLst>
          </p:cNvPr>
          <p:cNvSpPr>
            <a:spLocks noGrp="1"/>
          </p:cNvSpPr>
          <p:nvPr>
            <p:ph idx="1"/>
          </p:nvPr>
        </p:nvSpPr>
        <p:spPr>
          <a:xfrm>
            <a:off x="838200" y="1825625"/>
            <a:ext cx="5031259" cy="4351338"/>
          </a:xfrm>
        </p:spPr>
        <p:txBody>
          <a:bodyPr>
            <a:normAutofit/>
          </a:bodyPr>
          <a:lstStyle/>
          <a:p>
            <a:r>
              <a:rPr lang="en-US" sz="2000" dirty="0"/>
              <a:t>Scenario 9: 500-year (0.2%) rainfall event plus storm surge</a:t>
            </a:r>
          </a:p>
        </p:txBody>
      </p:sp>
      <p:pic>
        <p:nvPicPr>
          <p:cNvPr id="4" name="Picture 3">
            <a:extLst>
              <a:ext uri="{FF2B5EF4-FFF2-40B4-BE49-F238E27FC236}">
                <a16:creationId xmlns:a16="http://schemas.microsoft.com/office/drawing/2014/main" id="{0B5307EB-895F-4BED-8949-EDEF586C8246}"/>
              </a:ext>
            </a:extLst>
          </p:cNvPr>
          <p:cNvPicPr>
            <a:picLocks noChangeAspect="1"/>
          </p:cNvPicPr>
          <p:nvPr/>
        </p:nvPicPr>
        <p:blipFill>
          <a:blip r:embed="rId3" cstate="print">
            <a:extLst>
              <a:ext uri="{28A0092B-C50C-407E-A947-70E740481C1C}">
                <a14:useLocalDpi xmlns:a14="http://schemas.microsoft.com/office/drawing/2010/main" val="0"/>
              </a:ext>
            </a:extLst>
          </a:blip>
          <a:srcRect l="2300" t="2254" r="1949" b="2353"/>
          <a:stretch/>
        </p:blipFill>
        <p:spPr>
          <a:xfrm>
            <a:off x="6096000" y="1690688"/>
            <a:ext cx="5608321" cy="4315968"/>
          </a:xfrm>
          <a:prstGeom prst="rect">
            <a:avLst/>
          </a:prstGeom>
        </p:spPr>
      </p:pic>
      <p:graphicFrame>
        <p:nvGraphicFramePr>
          <p:cNvPr id="5" name="Table 4">
            <a:extLst>
              <a:ext uri="{FF2B5EF4-FFF2-40B4-BE49-F238E27FC236}">
                <a16:creationId xmlns:a16="http://schemas.microsoft.com/office/drawing/2014/main" id="{2382F03A-FAE1-478F-BF4F-AC5C82924C73}"/>
              </a:ext>
            </a:extLst>
          </p:cNvPr>
          <p:cNvGraphicFramePr>
            <a:graphicFrameLocks noGrp="1"/>
          </p:cNvGraphicFramePr>
          <p:nvPr>
            <p:extLst>
              <p:ext uri="{D42A27DB-BD31-4B8C-83A1-F6EECF244321}">
                <p14:modId xmlns:p14="http://schemas.microsoft.com/office/powerpoint/2010/main" val="2751434708"/>
              </p:ext>
            </p:extLst>
          </p:nvPr>
        </p:nvGraphicFramePr>
        <p:xfrm>
          <a:off x="708036" y="2460248"/>
          <a:ext cx="5161423" cy="3851652"/>
        </p:xfrm>
        <a:graphic>
          <a:graphicData uri="http://schemas.openxmlformats.org/drawingml/2006/table">
            <a:tbl>
              <a:tblPr/>
              <a:tblGrid>
                <a:gridCol w="3858812">
                  <a:extLst>
                    <a:ext uri="{9D8B030D-6E8A-4147-A177-3AD203B41FA5}">
                      <a16:colId xmlns:a16="http://schemas.microsoft.com/office/drawing/2014/main" val="2976659898"/>
                    </a:ext>
                  </a:extLst>
                </a:gridCol>
                <a:gridCol w="1302611">
                  <a:extLst>
                    <a:ext uri="{9D8B030D-6E8A-4147-A177-3AD203B41FA5}">
                      <a16:colId xmlns:a16="http://schemas.microsoft.com/office/drawing/2014/main" val="2245264427"/>
                    </a:ext>
                  </a:extLst>
                </a:gridCol>
              </a:tblGrid>
              <a:tr h="476502">
                <a:tc>
                  <a:txBody>
                    <a:bodyPr/>
                    <a:lstStyle/>
                    <a:p>
                      <a:pPr algn="ctr" rtl="0" fontAlgn="base"/>
                      <a:r>
                        <a:rPr lang="en-US" sz="1600" b="1" i="0" dirty="0">
                          <a:solidFill>
                            <a:srgbClr val="FFFFFF"/>
                          </a:solidFill>
                          <a:effectLst/>
                          <a:latin typeface="+mn-lt"/>
                        </a:rPr>
                        <a:t>Critical Asset Type</a:t>
                      </a:r>
                      <a:r>
                        <a:rPr lang="en-US" sz="1600" b="0" i="0" dirty="0">
                          <a:solidFill>
                            <a:srgbClr val="FFFFFF"/>
                          </a:solidFill>
                          <a:effectLst/>
                          <a:latin typeface="+mn-lt"/>
                        </a:rPr>
                        <a:t> </a:t>
                      </a:r>
                      <a:endParaRPr lang="en-US" sz="32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base"/>
                      <a:r>
                        <a:rPr lang="en-US" sz="1200" b="1" i="0" dirty="0">
                          <a:solidFill>
                            <a:srgbClr val="FFFFFF"/>
                          </a:solidFill>
                          <a:effectLst/>
                          <a:latin typeface="+mn-lt"/>
                        </a:rPr>
                        <a:t>Critical Assets  Affected</a:t>
                      </a:r>
                      <a:r>
                        <a:rPr lang="en-US" sz="1200" b="0" i="0" dirty="0">
                          <a:solidFill>
                            <a:srgbClr val="FFFFFF"/>
                          </a:solidFill>
                          <a:effectLst/>
                          <a:latin typeface="+mn-lt"/>
                        </a:rPr>
                        <a:t> </a:t>
                      </a:r>
                      <a:endParaRPr lang="en-US" sz="24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115278731"/>
                  </a:ext>
                </a:extLst>
              </a:tr>
              <a:tr h="305546">
                <a:tc>
                  <a:txBody>
                    <a:bodyPr/>
                    <a:lstStyle/>
                    <a:p>
                      <a:pPr algn="l" rtl="0" fontAlgn="base"/>
                      <a:r>
                        <a:rPr lang="en-US" sz="1400" b="0" i="0" dirty="0">
                          <a:solidFill>
                            <a:srgbClr val="000000"/>
                          </a:solidFill>
                          <a:effectLst/>
                          <a:latin typeface="+mn-lt"/>
                        </a:rPr>
                        <a:t>Wastewater Treatment /Lift Stations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67</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3138314"/>
                  </a:ext>
                </a:extLst>
              </a:tr>
              <a:tr h="280146">
                <a:tc>
                  <a:txBody>
                    <a:bodyPr/>
                    <a:lstStyle/>
                    <a:p>
                      <a:pPr algn="l" rtl="0" fontAlgn="base"/>
                      <a:r>
                        <a:rPr lang="en-US" sz="1400" b="0" i="0" dirty="0">
                          <a:solidFill>
                            <a:srgbClr val="000000"/>
                          </a:solidFill>
                          <a:effectLst/>
                          <a:latin typeface="+mn-lt"/>
                        </a:rPr>
                        <a:t>Health Care Facilities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14</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655206"/>
                  </a:ext>
                </a:extLst>
              </a:tr>
              <a:tr h="280146">
                <a:tc>
                  <a:txBody>
                    <a:bodyPr/>
                    <a:lstStyle/>
                    <a:p>
                      <a:pPr algn="l" rtl="0" fontAlgn="base"/>
                      <a:r>
                        <a:rPr lang="en-US" sz="1400" b="0" i="0" dirty="0">
                          <a:solidFill>
                            <a:srgbClr val="000000"/>
                          </a:solidFill>
                          <a:effectLst/>
                          <a:latin typeface="+mn-lt"/>
                        </a:rPr>
                        <a:t>Schools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13</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4080176"/>
                  </a:ext>
                </a:extLst>
              </a:tr>
              <a:tr h="280146">
                <a:tc>
                  <a:txBody>
                    <a:bodyPr/>
                    <a:lstStyle/>
                    <a:p>
                      <a:pPr algn="l" rtl="0" fontAlgn="base"/>
                      <a:r>
                        <a:rPr lang="en-US" sz="1400" b="0" i="0" dirty="0">
                          <a:solidFill>
                            <a:srgbClr val="000000"/>
                          </a:solidFill>
                          <a:effectLst/>
                          <a:latin typeface="+mn-lt"/>
                        </a:rPr>
                        <a:t>Fire Stations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4 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5679644"/>
                  </a:ext>
                </a:extLst>
              </a:tr>
              <a:tr h="280146">
                <a:tc>
                  <a:txBody>
                    <a:bodyPr/>
                    <a:lstStyle/>
                    <a:p>
                      <a:pPr algn="l" rtl="0" fontAlgn="base"/>
                      <a:r>
                        <a:rPr lang="en-US" sz="1400" b="0" i="0" dirty="0">
                          <a:solidFill>
                            <a:srgbClr val="000000"/>
                          </a:solidFill>
                          <a:effectLst/>
                          <a:latin typeface="+mn-lt"/>
                        </a:rPr>
                        <a:t>Bridges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2 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8443978"/>
                  </a:ext>
                </a:extLst>
              </a:tr>
              <a:tr h="280146">
                <a:tc>
                  <a:txBody>
                    <a:bodyPr/>
                    <a:lstStyle/>
                    <a:p>
                      <a:pPr algn="l" rtl="0" fontAlgn="base"/>
                      <a:r>
                        <a:rPr lang="en-US" sz="1400" b="0" i="0" dirty="0">
                          <a:solidFill>
                            <a:srgbClr val="000000"/>
                          </a:solidFill>
                          <a:effectLst/>
                          <a:latin typeface="+mn-lt"/>
                        </a:rPr>
                        <a:t>Communications Facilities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2 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540754"/>
                  </a:ext>
                </a:extLst>
              </a:tr>
              <a:tr h="280146">
                <a:tc>
                  <a:txBody>
                    <a:bodyPr/>
                    <a:lstStyle/>
                    <a:p>
                      <a:pPr algn="l" rtl="0" fontAlgn="base"/>
                      <a:r>
                        <a:rPr lang="en-US" sz="1400" b="0" i="0" dirty="0">
                          <a:solidFill>
                            <a:srgbClr val="000000"/>
                          </a:solidFill>
                          <a:effectLst/>
                          <a:latin typeface="+mn-lt"/>
                        </a:rPr>
                        <a:t>Local Government Facilities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1</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3418741"/>
                  </a:ext>
                </a:extLst>
              </a:tr>
              <a:tr h="280146">
                <a:tc>
                  <a:txBody>
                    <a:bodyPr/>
                    <a:lstStyle/>
                    <a:p>
                      <a:pPr algn="l" rtl="0" fontAlgn="base"/>
                      <a:r>
                        <a:rPr lang="en-US" sz="1400" b="0" i="0" dirty="0">
                          <a:solidFill>
                            <a:srgbClr val="000000"/>
                          </a:solidFill>
                          <a:effectLst/>
                          <a:latin typeface="+mn-lt"/>
                        </a:rPr>
                        <a:t>Pompano High Hurricane Shelter</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1 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878938"/>
                  </a:ext>
                </a:extLst>
              </a:tr>
              <a:tr h="280146">
                <a:tc>
                  <a:txBody>
                    <a:bodyPr/>
                    <a:lstStyle/>
                    <a:p>
                      <a:pPr algn="l" rtl="0" fontAlgn="base"/>
                      <a:r>
                        <a:rPr lang="en-US" sz="1400" b="0" i="0" dirty="0">
                          <a:solidFill>
                            <a:srgbClr val="000000"/>
                          </a:solidFill>
                          <a:effectLst/>
                          <a:latin typeface="+mn-lt"/>
                        </a:rPr>
                        <a:t>Rail Facilities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3</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02155383"/>
                  </a:ext>
                </a:extLst>
              </a:tr>
              <a:tr h="280146">
                <a:tc>
                  <a:txBody>
                    <a:bodyPr/>
                    <a:lstStyle/>
                    <a:p>
                      <a:pPr algn="l" rtl="0" fontAlgn="base"/>
                      <a:r>
                        <a:rPr lang="en-US" sz="1400" b="0" i="0" dirty="0">
                          <a:solidFill>
                            <a:srgbClr val="000000"/>
                          </a:solidFill>
                          <a:effectLst/>
                          <a:latin typeface="+mn-lt"/>
                        </a:rPr>
                        <a:t>Law Enforcement Facilities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400" b="0" i="0" dirty="0">
                          <a:solidFill>
                            <a:srgbClr val="000000"/>
                          </a:solidFill>
                          <a:effectLst/>
                          <a:latin typeface="+mn-lt"/>
                        </a:rPr>
                        <a:t>1 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8431768"/>
                  </a:ext>
                </a:extLst>
              </a:tr>
              <a:tr h="95366">
                <a:tc>
                  <a:txBody>
                    <a:bodyPr/>
                    <a:lstStyle/>
                    <a:p>
                      <a:pPr algn="l" rtl="0" fontAlgn="base"/>
                      <a:r>
                        <a:rPr lang="en-US" sz="1400" b="0" i="0" kern="1200" dirty="0">
                          <a:solidFill>
                            <a:srgbClr val="000000"/>
                          </a:solidFill>
                          <a:effectLst/>
                          <a:latin typeface="+mn-lt"/>
                          <a:ea typeface="+mn-ea"/>
                          <a:cs typeface="+mn-cs"/>
                        </a:rPr>
                        <a:t>Airports</a:t>
                      </a: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ase" latinLnBrk="0" hangingPunct="1"/>
                      <a:r>
                        <a:rPr lang="en-US" sz="1400" b="0" i="0" kern="1200" dirty="0">
                          <a:solidFill>
                            <a:srgbClr val="000000"/>
                          </a:solidFill>
                          <a:effectLst/>
                          <a:latin typeface="+mn-lt"/>
                          <a:ea typeface="+mn-ea"/>
                          <a:cs typeface="+mn-cs"/>
                        </a:rPr>
                        <a:t>1</a:t>
                      </a: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3691148"/>
                  </a:ext>
                </a:extLst>
              </a:tr>
              <a:tr h="280146">
                <a:tc>
                  <a:txBody>
                    <a:bodyPr/>
                    <a:lstStyle/>
                    <a:p>
                      <a:pPr algn="r" rtl="0" fontAlgn="base"/>
                      <a:r>
                        <a:rPr lang="en-US" sz="1400" b="1" i="0" dirty="0">
                          <a:solidFill>
                            <a:srgbClr val="000000"/>
                          </a:solidFill>
                          <a:effectLst/>
                          <a:latin typeface="+mn-lt"/>
                        </a:rPr>
                        <a:t>Total</a:t>
                      </a:r>
                      <a:r>
                        <a:rPr lang="en-US" sz="1400" b="0" i="0" dirty="0">
                          <a:solidFill>
                            <a:srgbClr val="000000"/>
                          </a:solidFill>
                          <a:effectLst/>
                          <a:latin typeface="+mn-lt"/>
                        </a:rPr>
                        <a:t> </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US" sz="1400" b="0" i="0" dirty="0">
                          <a:solidFill>
                            <a:srgbClr val="000000"/>
                          </a:solidFill>
                          <a:effectLst/>
                          <a:latin typeface="+mn-lt"/>
                        </a:rPr>
                        <a:t>109</a:t>
                      </a:r>
                      <a:endParaRPr lang="en-US" sz="2800" b="0" i="0" dirty="0">
                        <a:effectLst/>
                        <a:latin typeface="+mn-lt"/>
                      </a:endParaRPr>
                    </a:p>
                  </a:txBody>
                  <a:tcPr marL="54783" marR="54783" marT="27392" marB="273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8597050"/>
                  </a:ext>
                </a:extLst>
              </a:tr>
            </a:tbl>
          </a:graphicData>
        </a:graphic>
      </p:graphicFrame>
    </p:spTree>
    <p:extLst>
      <p:ext uri="{BB962C8B-B14F-4D97-AF65-F5344CB8AC3E}">
        <p14:creationId xmlns:p14="http://schemas.microsoft.com/office/powerpoint/2010/main" val="323398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043C-C24A-4FC7-B016-6580BAFF3CD3}"/>
              </a:ext>
            </a:extLst>
          </p:cNvPr>
          <p:cNvSpPr>
            <a:spLocks noGrp="1"/>
          </p:cNvSpPr>
          <p:nvPr>
            <p:ph type="title"/>
          </p:nvPr>
        </p:nvSpPr>
        <p:spPr/>
        <p:txBody>
          <a:bodyPr>
            <a:normAutofit/>
          </a:bodyPr>
          <a:lstStyle/>
          <a:p>
            <a:r>
              <a:rPr lang="en-US" dirty="0"/>
              <a:t>Map Demo</a:t>
            </a:r>
            <a:br>
              <a:rPr lang="en-US" dirty="0"/>
            </a:br>
            <a:r>
              <a:rPr lang="en-US" dirty="0"/>
              <a:t> </a:t>
            </a:r>
            <a:r>
              <a:rPr lang="en-US" i="1" dirty="0"/>
              <a:t>Let’s Explore the Tool!</a:t>
            </a:r>
          </a:p>
        </p:txBody>
      </p:sp>
      <p:sp>
        <p:nvSpPr>
          <p:cNvPr id="3" name="Content Placeholder 2">
            <a:extLst>
              <a:ext uri="{FF2B5EF4-FFF2-40B4-BE49-F238E27FC236}">
                <a16:creationId xmlns:a16="http://schemas.microsoft.com/office/drawing/2014/main" id="{073B8A29-EAFC-4A16-88BE-F90A0EE4EB42}"/>
              </a:ext>
            </a:extLst>
          </p:cNvPr>
          <p:cNvSpPr>
            <a:spLocks noGrp="1"/>
          </p:cNvSpPr>
          <p:nvPr>
            <p:ph idx="1"/>
          </p:nvPr>
        </p:nvSpPr>
        <p:spPr>
          <a:xfrm>
            <a:off x="838199" y="2298357"/>
            <a:ext cx="10258169" cy="3878606"/>
          </a:xfrm>
        </p:spPr>
        <p:txBody>
          <a:bodyPr>
            <a:normAutofit/>
          </a:bodyPr>
          <a:lstStyle/>
          <a:p>
            <a:pPr>
              <a:buFont typeface="Arial" panose="020B0604020202020204" pitchFamily="34" charset="0"/>
              <a:buChar char="•"/>
            </a:pPr>
            <a:r>
              <a:rPr lang="en-US" dirty="0"/>
              <a:t>Visualizes flood scenarios citywide </a:t>
            </a:r>
          </a:p>
          <a:p>
            <a:pPr lvl="1"/>
            <a:r>
              <a:rPr lang="en-US" dirty="0"/>
              <a:t>View flood risk by property address</a:t>
            </a:r>
          </a:p>
          <a:p>
            <a:pPr lvl="1"/>
            <a:r>
              <a:rPr lang="en-US" dirty="0"/>
              <a:t>Filter by scenario</a:t>
            </a:r>
          </a:p>
          <a:p>
            <a:r>
              <a:rPr lang="en-US" dirty="0"/>
              <a:t>Assesses risk to infrastructure and neighborhoods</a:t>
            </a:r>
          </a:p>
          <a:p>
            <a:r>
              <a:rPr lang="en-US" dirty="0"/>
              <a:t>Supports decision-making for capital planning, emergency response, and grants</a:t>
            </a:r>
          </a:p>
          <a:p>
            <a:r>
              <a:rPr lang="en-US" sz="2800" u="sng" dirty="0">
                <a:solidFill>
                  <a:srgbClr val="0563C1"/>
                </a:solidFill>
                <a:effectLst/>
                <a:latin typeface="Calibri" panose="020F0502020204030204" pitchFamily="34" charset="0"/>
                <a:ea typeface="Calibri" panose="020F0502020204030204" pitchFamily="34" charset="0"/>
                <a:hlinkClick r:id="rId3"/>
              </a:rPr>
              <a:t>https://www.pompanobeachfl.gov/floodmap</a:t>
            </a:r>
            <a:endParaRPr lang="en-US" dirty="0"/>
          </a:p>
          <a:p>
            <a:endParaRPr lang="en-US" dirty="0"/>
          </a:p>
        </p:txBody>
      </p:sp>
    </p:spTree>
    <p:extLst>
      <p:ext uri="{BB962C8B-B14F-4D97-AF65-F5344CB8AC3E}">
        <p14:creationId xmlns:p14="http://schemas.microsoft.com/office/powerpoint/2010/main" val="289255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3D3720-D8FD-4897-A187-8D1C03D57800}"/>
              </a:ext>
            </a:extLst>
          </p:cNvPr>
          <p:cNvPicPr>
            <a:picLocks noChangeAspect="1"/>
          </p:cNvPicPr>
          <p:nvPr/>
        </p:nvPicPr>
        <p:blipFill>
          <a:blip r:embed="rId3"/>
          <a:stretch>
            <a:fillRect/>
          </a:stretch>
        </p:blipFill>
        <p:spPr>
          <a:xfrm>
            <a:off x="-5507" y="414887"/>
            <a:ext cx="12023219" cy="6028225"/>
          </a:xfrm>
          <a:prstGeom prst="rect">
            <a:avLst/>
          </a:prstGeom>
        </p:spPr>
      </p:pic>
      <p:sp>
        <p:nvSpPr>
          <p:cNvPr id="5" name="Rectangle 4">
            <a:extLst>
              <a:ext uri="{FF2B5EF4-FFF2-40B4-BE49-F238E27FC236}">
                <a16:creationId xmlns:a16="http://schemas.microsoft.com/office/drawing/2014/main" id="{16EFE304-A03A-4854-87A8-BFE657397BF0}"/>
              </a:ext>
            </a:extLst>
          </p:cNvPr>
          <p:cNvSpPr/>
          <p:nvPr/>
        </p:nvSpPr>
        <p:spPr>
          <a:xfrm>
            <a:off x="174288" y="2012059"/>
            <a:ext cx="2269524" cy="3583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D7BEB9F0-28CB-4F8E-9505-E7837DCEB993}"/>
              </a:ext>
            </a:extLst>
          </p:cNvPr>
          <p:cNvSpPr/>
          <p:nvPr/>
        </p:nvSpPr>
        <p:spPr>
          <a:xfrm>
            <a:off x="11362804" y="4768079"/>
            <a:ext cx="654908" cy="3459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Rectangle 9">
            <a:extLst>
              <a:ext uri="{FF2B5EF4-FFF2-40B4-BE49-F238E27FC236}">
                <a16:creationId xmlns:a16="http://schemas.microsoft.com/office/drawing/2014/main" id="{CC314DD2-B702-4AEF-B618-A0EB086560F5}"/>
              </a:ext>
            </a:extLst>
          </p:cNvPr>
          <p:cNvSpPr/>
          <p:nvPr/>
        </p:nvSpPr>
        <p:spPr>
          <a:xfrm>
            <a:off x="174288" y="1607859"/>
            <a:ext cx="2269524" cy="3459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Oval 12">
            <a:extLst>
              <a:ext uri="{FF2B5EF4-FFF2-40B4-BE49-F238E27FC236}">
                <a16:creationId xmlns:a16="http://schemas.microsoft.com/office/drawing/2014/main" id="{3DFCE330-FFF1-4FA1-80D4-2C5AD3E18218}"/>
              </a:ext>
            </a:extLst>
          </p:cNvPr>
          <p:cNvSpPr/>
          <p:nvPr/>
        </p:nvSpPr>
        <p:spPr>
          <a:xfrm>
            <a:off x="1922106" y="1666070"/>
            <a:ext cx="261257" cy="231153"/>
          </a:xfrm>
          <a:prstGeom prst="ellipse">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CD29C97-FA77-4972-8EAA-8E6C951010B0}"/>
              </a:ext>
            </a:extLst>
          </p:cNvPr>
          <p:cNvSpPr/>
          <p:nvPr/>
        </p:nvSpPr>
        <p:spPr>
          <a:xfrm>
            <a:off x="1922106" y="2027179"/>
            <a:ext cx="261257" cy="231153"/>
          </a:xfrm>
          <a:prstGeom prst="ellipse">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755767"/>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16611</TotalTime>
  <Words>1168</Words>
  <Application>Microsoft Office PowerPoint</Application>
  <PresentationFormat>Widescreen</PresentationFormat>
  <Paragraphs>153</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Bebas Neue Regular</vt:lpstr>
      <vt:lpstr>Calibri</vt:lpstr>
      <vt:lpstr>Calibri Light</vt:lpstr>
      <vt:lpstr>Roboto Lt</vt:lpstr>
      <vt:lpstr>Segoe UI</vt:lpstr>
      <vt:lpstr>Segoe UI Light</vt:lpstr>
      <vt:lpstr>1_Custom Design</vt:lpstr>
      <vt:lpstr>City of Pompano Beach 2025 Vulnerability Assessment</vt:lpstr>
      <vt:lpstr>Sustainability &amp; Resilience Work Plan</vt:lpstr>
      <vt:lpstr>Agenda</vt:lpstr>
      <vt:lpstr>What Is a Vulnerability Assessment?</vt:lpstr>
      <vt:lpstr>Flood Scenarios:  From Low to High Impact</vt:lpstr>
      <vt:lpstr>Scenario 7 Catastrophic Flood Impacts </vt:lpstr>
      <vt:lpstr>Scenario 9  Catastrophic Flood Impacts</vt:lpstr>
      <vt:lpstr>Map Demo  Let’s Explore the Tool!</vt:lpstr>
      <vt:lpstr>PowerPoint Presentation</vt:lpstr>
      <vt:lpstr>PowerPoint Presentation</vt:lpstr>
      <vt:lpstr>Recommendations</vt:lpstr>
      <vt:lpstr>Next Steps:  Moving From Assessment to Action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Viala</dc:creator>
  <cp:lastModifiedBy>Christina Viala</cp:lastModifiedBy>
  <cp:revision>75</cp:revision>
  <cp:lastPrinted>2025-05-12T21:17:27Z</cp:lastPrinted>
  <dcterms:created xsi:type="dcterms:W3CDTF">2025-04-22T19:58:17Z</dcterms:created>
  <dcterms:modified xsi:type="dcterms:W3CDTF">2025-05-13T16:25:16Z</dcterms:modified>
</cp:coreProperties>
</file>